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7" r:id="rId4"/>
    <p:sldId id="26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14630400" cy="8229600"/>
  <p:notesSz cx="8229600" cy="14630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FFCC"/>
    <a:srgbClr val="CC99FF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57" d="100"/>
          <a:sy n="57" d="100"/>
        </p:scale>
        <p:origin x="42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0215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2838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5586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6.jpe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4.png"/><Relationship Id="rId10" Type="http://schemas.openxmlformats.org/officeDocument/2006/relationships/image" Target="../media/image32.png"/><Relationship Id="rId4" Type="http://schemas.openxmlformats.org/officeDocument/2006/relationships/image" Target="../media/image5.jpeg"/><Relationship Id="rId9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43.png"/><Relationship Id="rId3" Type="http://schemas.openxmlformats.org/officeDocument/2006/relationships/image" Target="../media/image36.png"/><Relationship Id="rId7" Type="http://schemas.openxmlformats.org/officeDocument/2006/relationships/image" Target="../media/image6.jpeg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9.png"/><Relationship Id="rId11" Type="http://schemas.openxmlformats.org/officeDocument/2006/relationships/image" Target="../media/image41.png"/><Relationship Id="rId5" Type="http://schemas.openxmlformats.org/officeDocument/2006/relationships/image" Target="../media/image38.png"/><Relationship Id="rId15" Type="http://schemas.openxmlformats.org/officeDocument/2006/relationships/image" Target="../media/image45.png"/><Relationship Id="rId10" Type="http://schemas.openxmlformats.org/officeDocument/2006/relationships/image" Target="../media/image40.png"/><Relationship Id="rId4" Type="http://schemas.openxmlformats.org/officeDocument/2006/relationships/image" Target="../media/image37.png"/><Relationship Id="rId9" Type="http://schemas.openxmlformats.org/officeDocument/2006/relationships/image" Target="../media/image4.png"/><Relationship Id="rId1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10" Type="http://schemas.openxmlformats.org/officeDocument/2006/relationships/image" Target="../media/image5.jpeg"/><Relationship Id="rId4" Type="http://schemas.openxmlformats.org/officeDocument/2006/relationships/image" Target="../media/image47.png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eg"/><Relationship Id="rId5" Type="http://schemas.openxmlformats.org/officeDocument/2006/relationships/image" Target="../media/image6.jpe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eg"/><Relationship Id="rId5" Type="http://schemas.openxmlformats.org/officeDocument/2006/relationships/image" Target="../media/image6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eg"/><Relationship Id="rId5" Type="http://schemas.openxmlformats.org/officeDocument/2006/relationships/image" Target="../media/image6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6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eg"/><Relationship Id="rId5" Type="http://schemas.openxmlformats.org/officeDocument/2006/relationships/image" Target="../media/image6.jpe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6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4.png"/><Relationship Id="rId4" Type="http://schemas.openxmlformats.org/officeDocument/2006/relationships/image" Target="../media/image5.jpe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20.png"/><Relationship Id="rId7" Type="http://schemas.openxmlformats.org/officeDocument/2006/relationships/image" Target="../media/image4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jpeg"/><Relationship Id="rId11" Type="http://schemas.openxmlformats.org/officeDocument/2006/relationships/image" Target="../media/image25.png"/><Relationship Id="rId5" Type="http://schemas.openxmlformats.org/officeDocument/2006/relationships/image" Target="../media/image6.jpeg"/><Relationship Id="rId10" Type="http://schemas.openxmlformats.org/officeDocument/2006/relationships/image" Target="../media/image24.png"/><Relationship Id="rId4" Type="http://schemas.openxmlformats.org/officeDocument/2006/relationships/image" Target="../media/image21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0"/>
          <p:cNvSpPr/>
          <p:nvPr/>
        </p:nvSpPr>
        <p:spPr>
          <a:xfrm>
            <a:off x="406401" y="160946"/>
            <a:ext cx="7118032" cy="45527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950"/>
              </a:lnSpc>
              <a:buNone/>
            </a:pPr>
            <a:r>
              <a:rPr lang="en-US" sz="4750" kern="0" spc="-96" dirty="0">
                <a:solidFill>
                  <a:srgbClr val="000000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Metodología de Prototipos para Proyectos Emprendedores e Innovadores Empresariales con Enfoque Comunitario, Social y Sostenible</a:t>
            </a:r>
            <a:endParaRPr lang="en-US" sz="4750" dirty="0"/>
          </a:p>
        </p:txBody>
      </p:sp>
      <p:sp>
        <p:nvSpPr>
          <p:cNvPr id="8" name="Text 4"/>
          <p:cNvSpPr/>
          <p:nvPr/>
        </p:nvSpPr>
        <p:spPr>
          <a:xfrm>
            <a:off x="1233870" y="6126788"/>
            <a:ext cx="5062704" cy="96070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50"/>
              </a:lnSpc>
              <a:buNone/>
            </a:pPr>
            <a:r>
              <a:rPr lang="en-US" sz="2400" b="1" kern="0" spc="-29" dirty="0" smtClean="0">
                <a:solidFill>
                  <a:srgbClr val="272525"/>
                </a:solidFill>
                <a:latin typeface="Source Sans Pro Bold" pitchFamily="34" charset="0"/>
                <a:ea typeface="Source Sans Pro Bold" pitchFamily="34" charset="-122"/>
                <a:cs typeface="Source Sans Pro Bold" pitchFamily="34" charset="-120"/>
              </a:rPr>
              <a:t>Presenta:</a:t>
            </a:r>
          </a:p>
          <a:p>
            <a:pPr marL="0" indent="0" algn="ctr">
              <a:lnSpc>
                <a:spcPts val="2550"/>
              </a:lnSpc>
              <a:buNone/>
            </a:pPr>
            <a:endParaRPr lang="en-US" sz="2400" b="1" kern="0" spc="-29" dirty="0" smtClean="0">
              <a:solidFill>
                <a:srgbClr val="272525"/>
              </a:solidFill>
              <a:latin typeface="Source Sans Pro Bold" pitchFamily="34" charset="0"/>
              <a:ea typeface="Source Sans Pro Bold" pitchFamily="34" charset="-122"/>
              <a:cs typeface="Source Sans Pro Bold" pitchFamily="34" charset="-120"/>
            </a:endParaRPr>
          </a:p>
          <a:p>
            <a:pPr marL="0" indent="0" algn="ctr">
              <a:lnSpc>
                <a:spcPts val="2550"/>
              </a:lnSpc>
              <a:buNone/>
            </a:pPr>
            <a:r>
              <a:rPr lang="en-US" sz="2400" b="1" kern="0" spc="-29" dirty="0" smtClean="0">
                <a:solidFill>
                  <a:srgbClr val="272525"/>
                </a:solidFill>
                <a:latin typeface="Source Sans Pro Bold" pitchFamily="34" charset="0"/>
                <a:ea typeface="Source Sans Pro Bold" pitchFamily="34" charset="-122"/>
                <a:cs typeface="Source Sans Pro Bold" pitchFamily="34" charset="-120"/>
              </a:rPr>
              <a:t>Mónica </a:t>
            </a:r>
            <a:r>
              <a:rPr lang="en-US" sz="2400" b="1" kern="0" spc="-29" dirty="0">
                <a:solidFill>
                  <a:srgbClr val="272525"/>
                </a:solidFill>
                <a:latin typeface="Source Sans Pro Bold" pitchFamily="34" charset="0"/>
                <a:ea typeface="Source Sans Pro Bold" pitchFamily="34" charset="-122"/>
                <a:cs typeface="Source Sans Pro Bold" pitchFamily="34" charset="-120"/>
              </a:rPr>
              <a:t>Liliana  Rivera Obregón</a:t>
            </a:r>
            <a:endParaRPr lang="en-US" sz="2400" b="1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0659D7C-3FB6-C676-F41B-62F363DA41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302" t="17501" r="34827" b="60772"/>
          <a:stretch/>
        </p:blipFill>
        <p:spPr bwMode="auto">
          <a:xfrm>
            <a:off x="7772401" y="114300"/>
            <a:ext cx="6804024" cy="45527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50EC639-5C93-D41D-9427-85EEEEA371C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207" t="19539" r="34052" b="25057"/>
          <a:stretch/>
        </p:blipFill>
        <p:spPr bwMode="auto">
          <a:xfrm>
            <a:off x="12364601" y="6091774"/>
            <a:ext cx="2148163" cy="19914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 descr="Universidad Autónoma de Sinaloa (UAS) : Universidades México ...">
            <a:extLst>
              <a:ext uri="{FF2B5EF4-FFF2-40B4-BE49-F238E27FC236}">
                <a16:creationId xmlns:a16="http://schemas.microsoft.com/office/drawing/2014/main" id="{DE2D2AA7-05D4-A612-583A-CC177AA0F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110" y="6001034"/>
            <a:ext cx="2302686" cy="2082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n Institucional">
            <a:extLst>
              <a:ext uri="{FF2B5EF4-FFF2-40B4-BE49-F238E27FC236}">
                <a16:creationId xmlns:a16="http://schemas.microsoft.com/office/drawing/2014/main" id="{E69F437C-7ACE-8B80-6C29-A785F79222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9528" y="6001034"/>
            <a:ext cx="2499903" cy="2082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C6B4E31B-1A2A-74C4-F56A-D5374637D0F1}"/>
              </a:ext>
            </a:extLst>
          </p:cNvPr>
          <p:cNvSpPr txBox="1"/>
          <p:nvPr/>
        </p:nvSpPr>
        <p:spPr>
          <a:xfrm>
            <a:off x="8572500" y="4633753"/>
            <a:ext cx="4711700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Viernes 18 de Octubre del 2024</a:t>
            </a:r>
          </a:p>
        </p:txBody>
      </p:sp>
      <p:sp>
        <p:nvSpPr>
          <p:cNvPr id="2" name="Rectángulo 1"/>
          <p:cNvSpPr/>
          <p:nvPr/>
        </p:nvSpPr>
        <p:spPr>
          <a:xfrm>
            <a:off x="345158" y="4709605"/>
            <a:ext cx="7315200" cy="1077218"/>
          </a:xfrm>
          <a:prstGeom prst="rect">
            <a:avLst/>
          </a:prstGeom>
          <a:solidFill>
            <a:srgbClr val="FFC000"/>
          </a:solidFill>
        </p:spPr>
        <p:txBody>
          <a:bodyPr>
            <a:spAutoFit/>
          </a:bodyPr>
          <a:lstStyle/>
          <a:p>
            <a:pPr algn="ctr"/>
            <a:r>
              <a:rPr lang="es-MX" sz="3200" dirty="0"/>
              <a:t>Caso de estudio: Productos derivados del </a:t>
            </a:r>
            <a:r>
              <a:rPr lang="es-MX" sz="3200" b="1" dirty="0"/>
              <a:t>café cereza</a:t>
            </a:r>
            <a:r>
              <a:rPr lang="es-MX" sz="3200" dirty="0"/>
              <a:t> (mascarillas y exfoliantes).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245816" y="687114"/>
            <a:ext cx="6794063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kern="0" spc="-89" dirty="0">
                <a:solidFill>
                  <a:srgbClr val="000000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Paso 5: Evaluación y Ajustes</a:t>
            </a:r>
            <a:endParaRPr lang="en-US" sz="4400" dirty="0"/>
          </a:p>
        </p:txBody>
      </p:sp>
      <p:sp>
        <p:nvSpPr>
          <p:cNvPr id="3" name="Text 1"/>
          <p:cNvSpPr/>
          <p:nvPr/>
        </p:nvSpPr>
        <p:spPr>
          <a:xfrm>
            <a:off x="825045" y="1784300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400" kern="0" spc="-44" dirty="0">
                <a:solidFill>
                  <a:srgbClr val="000000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Objetivo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825045" y="2375564"/>
            <a:ext cx="3928586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40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Analizar los resultados y mejorar el prototipo.</a:t>
            </a:r>
            <a:endParaRPr lang="en-US" sz="2400" dirty="0"/>
          </a:p>
        </p:txBody>
      </p:sp>
      <p:sp>
        <p:nvSpPr>
          <p:cNvPr id="5" name="Text 3"/>
          <p:cNvSpPr/>
          <p:nvPr/>
        </p:nvSpPr>
        <p:spPr>
          <a:xfrm>
            <a:off x="5345134" y="1784300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400" kern="0" spc="-44" dirty="0">
                <a:solidFill>
                  <a:srgbClr val="000000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Medir impacto</a:t>
            </a:r>
            <a:endParaRPr lang="en-US" sz="2400" dirty="0"/>
          </a:p>
        </p:txBody>
      </p:sp>
      <p:sp>
        <p:nvSpPr>
          <p:cNvPr id="6" name="Text 4"/>
          <p:cNvSpPr/>
          <p:nvPr/>
        </p:nvSpPr>
        <p:spPr>
          <a:xfrm>
            <a:off x="5345134" y="2375564"/>
            <a:ext cx="3928586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40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Medir el impacto social, económico y ambiental.</a:t>
            </a:r>
            <a:endParaRPr lang="en-US" sz="2400" dirty="0"/>
          </a:p>
        </p:txBody>
      </p:sp>
      <p:sp>
        <p:nvSpPr>
          <p:cNvPr id="7" name="Text 5"/>
          <p:cNvSpPr/>
          <p:nvPr/>
        </p:nvSpPr>
        <p:spPr>
          <a:xfrm>
            <a:off x="9865222" y="1784300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400" kern="0" spc="-44" dirty="0">
                <a:solidFill>
                  <a:srgbClr val="000000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Ajustar diseño</a:t>
            </a:r>
            <a:endParaRPr lang="en-US" sz="2400" dirty="0"/>
          </a:p>
        </p:txBody>
      </p:sp>
      <p:sp>
        <p:nvSpPr>
          <p:cNvPr id="8" name="Text 6"/>
          <p:cNvSpPr/>
          <p:nvPr/>
        </p:nvSpPr>
        <p:spPr>
          <a:xfrm>
            <a:off x="9865222" y="2375564"/>
            <a:ext cx="3928586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40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Ajustar el diseño en función de la retroalimentación.</a:t>
            </a:r>
            <a:endParaRPr lang="en-US" sz="24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19100B6-97BB-21E9-3D89-4E2EC143D2D8}"/>
              </a:ext>
            </a:extLst>
          </p:cNvPr>
          <p:cNvSpPr txBox="1"/>
          <p:nvPr/>
        </p:nvSpPr>
        <p:spPr>
          <a:xfrm>
            <a:off x="10287000" y="71705"/>
            <a:ext cx="4343400" cy="646331"/>
          </a:xfrm>
          <a:prstGeom prst="rect">
            <a:avLst/>
          </a:prstGeom>
          <a:solidFill>
            <a:srgbClr val="00FFCC"/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SEMINARIO INTERNACIONAL PERMANENTE EXPERIENCIAS INTERDISCIPLINARIAS</a:t>
            </a:r>
          </a:p>
        </p:txBody>
      </p:sp>
      <p:pic>
        <p:nvPicPr>
          <p:cNvPr id="10" name="Picture 4" descr="Imagen Institucional">
            <a:extLst>
              <a:ext uri="{FF2B5EF4-FFF2-40B4-BE49-F238E27FC236}">
                <a16:creationId xmlns:a16="http://schemas.microsoft.com/office/drawing/2014/main" id="{E69F437C-7ACE-8B80-6C29-A785F79222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2867" y="794534"/>
            <a:ext cx="1519044" cy="1265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Universidad Autónoma de Sinaloa (UAS) : Universidades México ...">
            <a:extLst>
              <a:ext uri="{FF2B5EF4-FFF2-40B4-BE49-F238E27FC236}">
                <a16:creationId xmlns:a16="http://schemas.microsoft.com/office/drawing/2014/main" id="{DE2D2AA7-05D4-A612-583A-CC177AA0F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" y="-52913"/>
            <a:ext cx="1578738" cy="148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950EC639-5C93-D41D-9427-85EEEEA371C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4207" t="19539" r="34052" b="25057"/>
          <a:stretch/>
        </p:blipFill>
        <p:spPr bwMode="auto">
          <a:xfrm>
            <a:off x="12869333" y="6587067"/>
            <a:ext cx="1761067" cy="16425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82322" y="5034415"/>
            <a:ext cx="2628900" cy="1743075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42847" y="6104387"/>
            <a:ext cx="2628900" cy="1743075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05323" y="3513613"/>
            <a:ext cx="3448050" cy="1323975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20436" y="4940246"/>
            <a:ext cx="2619375" cy="1743075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11833" y="3141612"/>
            <a:ext cx="2857500" cy="1600200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467610" y="3978804"/>
            <a:ext cx="2143125" cy="2143125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12"/>
          <a:srcRect b="10846"/>
          <a:stretch/>
        </p:blipFill>
        <p:spPr>
          <a:xfrm>
            <a:off x="1896131" y="3141612"/>
            <a:ext cx="2857500" cy="1426633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5497" y="4269316"/>
            <a:ext cx="2316260" cy="191554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04" y="-29849"/>
            <a:ext cx="5486400" cy="822960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6305646" y="801370"/>
            <a:ext cx="5907974" cy="13120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150"/>
              </a:lnSpc>
              <a:buNone/>
            </a:pPr>
            <a:r>
              <a:rPr lang="en-US" sz="4100" kern="0" spc="-83" dirty="0">
                <a:solidFill>
                  <a:srgbClr val="000000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Paso 6: Implementación Escalable</a:t>
            </a:r>
            <a:endParaRPr lang="en-US" sz="4100" dirty="0"/>
          </a:p>
        </p:txBody>
      </p:sp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7093" y="2261354"/>
            <a:ext cx="1115258" cy="1784509"/>
          </a:xfrm>
          <a:prstGeom prst="rect">
            <a:avLst/>
          </a:prstGeom>
        </p:spPr>
      </p:pic>
      <p:sp>
        <p:nvSpPr>
          <p:cNvPr id="6" name="Text 1"/>
          <p:cNvSpPr/>
          <p:nvPr/>
        </p:nvSpPr>
        <p:spPr>
          <a:xfrm>
            <a:off x="7716917" y="2484358"/>
            <a:ext cx="2624257" cy="328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400" kern="0" spc="-41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Objetivo</a:t>
            </a:r>
            <a:endParaRPr lang="en-US" sz="2400" dirty="0"/>
          </a:p>
        </p:txBody>
      </p:sp>
      <p:sp>
        <p:nvSpPr>
          <p:cNvPr id="7" name="Text 2"/>
          <p:cNvSpPr/>
          <p:nvPr/>
        </p:nvSpPr>
        <p:spPr>
          <a:xfrm>
            <a:off x="7716917" y="2946202"/>
            <a:ext cx="6132790" cy="356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40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Extender la solución prototipada </a:t>
            </a:r>
            <a:endParaRPr lang="en-US" sz="2400" kern="0" spc="-35" dirty="0" smtClean="0">
              <a:solidFill>
                <a:srgbClr val="272525"/>
              </a:solidFill>
              <a:latin typeface="Source Sans Pro" pitchFamily="34" charset="0"/>
              <a:ea typeface="Source Sans Pro" pitchFamily="34" charset="-122"/>
              <a:cs typeface="Source Sans Pro" pitchFamily="34" charset="-120"/>
            </a:endParaRPr>
          </a:p>
          <a:p>
            <a:pPr marL="0" indent="0" algn="l">
              <a:lnSpc>
                <a:spcPts val="2800"/>
              </a:lnSpc>
              <a:buNone/>
            </a:pPr>
            <a:r>
              <a:rPr lang="en-US" sz="2400" kern="0" spc="-35" dirty="0" smtClean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a </a:t>
            </a:r>
            <a:r>
              <a:rPr lang="en-US" sz="240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una escala mayor.</a:t>
            </a:r>
            <a:endParaRPr lang="en-US" sz="2400" dirty="0"/>
          </a:p>
        </p:txBody>
      </p:sp>
      <p:pic>
        <p:nvPicPr>
          <p:cNvPr id="8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7093" y="4045863"/>
            <a:ext cx="1115258" cy="1784509"/>
          </a:xfrm>
          <a:prstGeom prst="rect">
            <a:avLst/>
          </a:prstGeom>
        </p:spPr>
      </p:pic>
      <p:sp>
        <p:nvSpPr>
          <p:cNvPr id="9" name="Text 3"/>
          <p:cNvSpPr/>
          <p:nvPr/>
        </p:nvSpPr>
        <p:spPr>
          <a:xfrm>
            <a:off x="7716917" y="4268867"/>
            <a:ext cx="2624257" cy="328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400" kern="0" spc="-41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Ampliar beneficiarios</a:t>
            </a:r>
            <a:endParaRPr lang="en-US" sz="2400" dirty="0"/>
          </a:p>
        </p:txBody>
      </p:sp>
      <p:sp>
        <p:nvSpPr>
          <p:cNvPr id="10" name="Text 4"/>
          <p:cNvSpPr/>
          <p:nvPr/>
        </p:nvSpPr>
        <p:spPr>
          <a:xfrm>
            <a:off x="7716917" y="4730710"/>
            <a:ext cx="6132790" cy="356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40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Ampliar a más beneficiarios y </a:t>
            </a:r>
            <a:endParaRPr lang="en-US" sz="2400" kern="0" spc="-35" dirty="0" smtClean="0">
              <a:solidFill>
                <a:srgbClr val="272525"/>
              </a:solidFill>
              <a:latin typeface="Source Sans Pro" pitchFamily="34" charset="0"/>
              <a:ea typeface="Source Sans Pro" pitchFamily="34" charset="-122"/>
              <a:cs typeface="Source Sans Pro" pitchFamily="34" charset="-120"/>
            </a:endParaRPr>
          </a:p>
          <a:p>
            <a:pPr marL="0" indent="0" algn="l">
              <a:lnSpc>
                <a:spcPts val="2800"/>
              </a:lnSpc>
              <a:buNone/>
            </a:pPr>
            <a:r>
              <a:rPr lang="en-US" sz="2400" kern="0" spc="-35" dirty="0" smtClean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gestionar </a:t>
            </a:r>
            <a:r>
              <a:rPr lang="en-US" sz="240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alianzas estratégicas.</a:t>
            </a:r>
            <a:endParaRPr lang="en-US" sz="2400" dirty="0"/>
          </a:p>
        </p:txBody>
      </p:sp>
      <p:pic>
        <p:nvPicPr>
          <p:cNvPr id="11" name="Image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7093" y="5830372"/>
            <a:ext cx="1115258" cy="1784509"/>
          </a:xfrm>
          <a:prstGeom prst="rect">
            <a:avLst/>
          </a:prstGeom>
        </p:spPr>
      </p:pic>
      <p:sp>
        <p:nvSpPr>
          <p:cNvPr id="12" name="Text 5"/>
          <p:cNvSpPr/>
          <p:nvPr/>
        </p:nvSpPr>
        <p:spPr>
          <a:xfrm>
            <a:off x="7716917" y="6053376"/>
            <a:ext cx="2868930" cy="328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400" kern="0" spc="-41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Garantizar sostenibilidad</a:t>
            </a:r>
            <a:endParaRPr lang="en-US" sz="2400" dirty="0"/>
          </a:p>
        </p:txBody>
      </p:sp>
      <p:sp>
        <p:nvSpPr>
          <p:cNvPr id="13" name="Text 6"/>
          <p:cNvSpPr/>
          <p:nvPr/>
        </p:nvSpPr>
        <p:spPr>
          <a:xfrm>
            <a:off x="7716917" y="6515219"/>
            <a:ext cx="6132790" cy="356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40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Garantizar la sostenibilidad </a:t>
            </a:r>
            <a:endParaRPr lang="en-US" sz="2400" kern="0" spc="-35" dirty="0" smtClean="0">
              <a:solidFill>
                <a:srgbClr val="272525"/>
              </a:solidFill>
              <a:latin typeface="Source Sans Pro" pitchFamily="34" charset="0"/>
              <a:ea typeface="Source Sans Pro" pitchFamily="34" charset="-122"/>
              <a:cs typeface="Source Sans Pro" pitchFamily="34" charset="-120"/>
            </a:endParaRPr>
          </a:p>
          <a:p>
            <a:pPr marL="0" indent="0" algn="l">
              <a:lnSpc>
                <a:spcPts val="2800"/>
              </a:lnSpc>
              <a:buNone/>
            </a:pPr>
            <a:r>
              <a:rPr lang="en-US" sz="2400" kern="0" spc="-35" dirty="0" smtClean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del </a:t>
            </a:r>
            <a:r>
              <a:rPr lang="en-US" sz="240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proyecto.</a:t>
            </a:r>
            <a:endParaRPr lang="en-US" sz="2400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19100B6-97BB-21E9-3D89-4E2EC143D2D8}"/>
              </a:ext>
            </a:extLst>
          </p:cNvPr>
          <p:cNvSpPr txBox="1"/>
          <p:nvPr/>
        </p:nvSpPr>
        <p:spPr>
          <a:xfrm>
            <a:off x="10287000" y="71705"/>
            <a:ext cx="4343400" cy="646331"/>
          </a:xfrm>
          <a:prstGeom prst="rect">
            <a:avLst/>
          </a:prstGeom>
          <a:solidFill>
            <a:srgbClr val="00FFCC"/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SEMINARIO INTERNACIONAL PERMANENTE EXPERIENCIAS INTERDISCIPLINARIAS</a:t>
            </a:r>
          </a:p>
        </p:txBody>
      </p:sp>
      <p:pic>
        <p:nvPicPr>
          <p:cNvPr id="15" name="Picture 4" descr="Imagen Institucional">
            <a:extLst>
              <a:ext uri="{FF2B5EF4-FFF2-40B4-BE49-F238E27FC236}">
                <a16:creationId xmlns:a16="http://schemas.microsoft.com/office/drawing/2014/main" id="{E69F437C-7ACE-8B80-6C29-A785F79222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2867" y="794534"/>
            <a:ext cx="1519044" cy="1265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Universidad Autónoma de Sinaloa (UAS) : Universidades México ...">
            <a:extLst>
              <a:ext uri="{FF2B5EF4-FFF2-40B4-BE49-F238E27FC236}">
                <a16:creationId xmlns:a16="http://schemas.microsoft.com/office/drawing/2014/main" id="{DE2D2AA7-05D4-A612-583A-CC177AA0F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" y="-52913"/>
            <a:ext cx="1578738" cy="148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950EC639-5C93-D41D-9427-85EEEEA371C0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4207" t="19539" r="34052" b="25057"/>
          <a:stretch/>
        </p:blipFill>
        <p:spPr bwMode="auto">
          <a:xfrm>
            <a:off x="12869333" y="6587067"/>
            <a:ext cx="1761067" cy="16425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91456" y="743227"/>
            <a:ext cx="1808354" cy="1808354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3809" y="2032650"/>
            <a:ext cx="3639966" cy="1913924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47693" y="3464718"/>
            <a:ext cx="2819400" cy="1619250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33809" y="4317205"/>
            <a:ext cx="2990850" cy="1533525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802076" y="5850730"/>
            <a:ext cx="2847975" cy="1600200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2115628" y="4571881"/>
            <a:ext cx="2428875" cy="187642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99216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265" y="299204"/>
            <a:ext cx="2393752" cy="2393752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37724" y="3677722"/>
            <a:ext cx="12954952" cy="1408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kern="0" spc="-89" dirty="0">
                <a:solidFill>
                  <a:srgbClr val="000000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Ejemplos de Proyectos con Enfoque Social y Sostenible</a:t>
            </a:r>
            <a:endParaRPr lang="en-US" sz="4400" dirty="0"/>
          </a:p>
        </p:txBody>
      </p:sp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724" y="5444728"/>
            <a:ext cx="598408" cy="598408"/>
          </a:xfrm>
          <a:prstGeom prst="rect">
            <a:avLst/>
          </a:prstGeom>
        </p:spPr>
      </p:pic>
      <p:sp>
        <p:nvSpPr>
          <p:cNvPr id="6" name="Text 1"/>
          <p:cNvSpPr/>
          <p:nvPr/>
        </p:nvSpPr>
        <p:spPr>
          <a:xfrm>
            <a:off x="837724" y="6282452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40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Energía Renovable</a:t>
            </a:r>
            <a:endParaRPr lang="en-US" sz="2400" dirty="0"/>
          </a:p>
        </p:txBody>
      </p:sp>
      <p:sp>
        <p:nvSpPr>
          <p:cNvPr id="7" name="Text 2"/>
          <p:cNvSpPr/>
          <p:nvPr/>
        </p:nvSpPr>
        <p:spPr>
          <a:xfrm>
            <a:off x="837724" y="6777990"/>
            <a:ext cx="4078962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40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Proyecto de Energía Renovable en Comunidades Rurales.</a:t>
            </a:r>
            <a:endParaRPr lang="en-US" sz="2400" dirty="0"/>
          </a:p>
        </p:txBody>
      </p:sp>
      <p:pic>
        <p:nvPicPr>
          <p:cNvPr id="8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75659" y="5444728"/>
            <a:ext cx="598408" cy="598408"/>
          </a:xfrm>
          <a:prstGeom prst="rect">
            <a:avLst/>
          </a:prstGeom>
        </p:spPr>
      </p:pic>
      <p:sp>
        <p:nvSpPr>
          <p:cNvPr id="9" name="Text 3"/>
          <p:cNvSpPr/>
          <p:nvPr/>
        </p:nvSpPr>
        <p:spPr>
          <a:xfrm>
            <a:off x="5275659" y="6282452"/>
            <a:ext cx="2894290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40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Microempresas Locales</a:t>
            </a:r>
            <a:endParaRPr lang="en-US" sz="2400" dirty="0"/>
          </a:p>
        </p:txBody>
      </p:sp>
      <p:sp>
        <p:nvSpPr>
          <p:cNvPr id="10" name="Text 4"/>
          <p:cNvSpPr/>
          <p:nvPr/>
        </p:nvSpPr>
        <p:spPr>
          <a:xfrm>
            <a:off x="5275659" y="6777990"/>
            <a:ext cx="4078962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40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Desarrollo de Microempresas Locales para Mujeres.</a:t>
            </a:r>
            <a:endParaRPr lang="en-US" sz="2400" dirty="0"/>
          </a:p>
        </p:txBody>
      </p:sp>
      <p:pic>
        <p:nvPicPr>
          <p:cNvPr id="11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13595" y="5444728"/>
            <a:ext cx="598408" cy="598408"/>
          </a:xfrm>
          <a:prstGeom prst="rect">
            <a:avLst/>
          </a:prstGeom>
        </p:spPr>
      </p:pic>
      <p:sp>
        <p:nvSpPr>
          <p:cNvPr id="12" name="Text 5"/>
          <p:cNvSpPr/>
          <p:nvPr/>
        </p:nvSpPr>
        <p:spPr>
          <a:xfrm>
            <a:off x="9713595" y="6282452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40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Agricultura Urbana</a:t>
            </a:r>
            <a:endParaRPr lang="en-US" sz="2400" dirty="0"/>
          </a:p>
        </p:txBody>
      </p:sp>
      <p:sp>
        <p:nvSpPr>
          <p:cNvPr id="13" name="Text 6"/>
          <p:cNvSpPr/>
          <p:nvPr/>
        </p:nvSpPr>
        <p:spPr>
          <a:xfrm>
            <a:off x="9713594" y="6777990"/>
            <a:ext cx="3443605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40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Iniciativas de </a:t>
            </a:r>
            <a:r>
              <a:rPr lang="en-US" sz="2400" kern="0" spc="-38" dirty="0" smtClean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Agricultura Urbana </a:t>
            </a:r>
            <a:r>
              <a:rPr lang="en-US" sz="240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en Ciudades.</a:t>
            </a:r>
            <a:endParaRPr lang="en-US" sz="2400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19100B6-97BB-21E9-3D89-4E2EC143D2D8}"/>
              </a:ext>
            </a:extLst>
          </p:cNvPr>
          <p:cNvSpPr txBox="1"/>
          <p:nvPr/>
        </p:nvSpPr>
        <p:spPr>
          <a:xfrm>
            <a:off x="10287000" y="71705"/>
            <a:ext cx="4343400" cy="646331"/>
          </a:xfrm>
          <a:prstGeom prst="rect">
            <a:avLst/>
          </a:prstGeom>
          <a:solidFill>
            <a:srgbClr val="00FFCC"/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SEMINARIO INTERNACIONAL PERMANENTE EXPERIENCIAS INTERDISCIPLINARIAS</a:t>
            </a:r>
          </a:p>
        </p:txBody>
      </p:sp>
      <p:pic>
        <p:nvPicPr>
          <p:cNvPr id="15" name="Picture 4" descr="Imagen Institucional">
            <a:extLst>
              <a:ext uri="{FF2B5EF4-FFF2-40B4-BE49-F238E27FC236}">
                <a16:creationId xmlns:a16="http://schemas.microsoft.com/office/drawing/2014/main" id="{E69F437C-7ACE-8B80-6C29-A785F79222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2867" y="794534"/>
            <a:ext cx="1519044" cy="1265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950EC639-5C93-D41D-9427-85EEEEA371C0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4207" t="19539" r="34052" b="25057"/>
          <a:stretch/>
        </p:blipFill>
        <p:spPr bwMode="auto">
          <a:xfrm>
            <a:off x="0" y="1450220"/>
            <a:ext cx="1472795" cy="13653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2" descr="Universidad Autónoma de Sinaloa (UAS) : Universidades México ...">
            <a:extLst>
              <a:ext uri="{FF2B5EF4-FFF2-40B4-BE49-F238E27FC236}">
                <a16:creationId xmlns:a16="http://schemas.microsoft.com/office/drawing/2014/main" id="{DE2D2AA7-05D4-A612-583A-CC177AA0F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" y="-52913"/>
            <a:ext cx="1578738" cy="148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950EC639-5C93-D41D-9427-85EEEEA371C0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4207" t="19539" r="34052" b="25057"/>
          <a:stretch/>
        </p:blipFill>
        <p:spPr bwMode="auto">
          <a:xfrm>
            <a:off x="12869333" y="6587067"/>
            <a:ext cx="1761067" cy="16425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204" y="2890718"/>
            <a:ext cx="4887873" cy="2448044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6077187" y="1512194"/>
            <a:ext cx="7468553" cy="1408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5500"/>
              </a:lnSpc>
            </a:pPr>
            <a:r>
              <a:rPr lang="en-US" sz="4400" b="1" kern="0" spc="-89" dirty="0">
                <a:solidFill>
                  <a:srgbClr val="000000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Objetivo de la presentación</a:t>
            </a:r>
            <a:endParaRPr lang="en-US" sz="4400" b="1" dirty="0"/>
          </a:p>
        </p:txBody>
      </p:sp>
      <p:sp>
        <p:nvSpPr>
          <p:cNvPr id="11" name="Shape 7"/>
          <p:cNvSpPr/>
          <p:nvPr/>
        </p:nvSpPr>
        <p:spPr>
          <a:xfrm>
            <a:off x="6077187" y="3455192"/>
            <a:ext cx="7468553" cy="2886613"/>
          </a:xfrm>
          <a:prstGeom prst="roundRect">
            <a:avLst>
              <a:gd name="adj" fmla="val 5727"/>
            </a:avLst>
          </a:prstGeom>
          <a:solidFill>
            <a:srgbClr val="F0D4F7"/>
          </a:solidFill>
          <a:ln w="7620">
            <a:solidFill>
              <a:srgbClr val="D6BADD"/>
            </a:solidFill>
            <a:prstDash val="solid"/>
          </a:ln>
        </p:spPr>
      </p:sp>
      <p:sp>
        <p:nvSpPr>
          <p:cNvPr id="13" name="Text 9"/>
          <p:cNvSpPr/>
          <p:nvPr/>
        </p:nvSpPr>
        <p:spPr>
          <a:xfrm>
            <a:off x="6077187" y="3778487"/>
            <a:ext cx="7468553" cy="25633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000"/>
              </a:lnSpc>
            </a:pPr>
            <a:r>
              <a:rPr lang="es-MX" sz="280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Comprender la importancia de la metodología de prototipos en proyectos innovadores</a:t>
            </a:r>
            <a:r>
              <a:rPr lang="es-MX" sz="2800" kern="0" spc="-38" dirty="0" smtClean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.</a:t>
            </a:r>
          </a:p>
          <a:p>
            <a:pPr>
              <a:lnSpc>
                <a:spcPts val="3000"/>
              </a:lnSpc>
            </a:pPr>
            <a:endParaRPr lang="es-MX" sz="2800" kern="0" spc="-38" dirty="0" smtClean="0">
              <a:solidFill>
                <a:srgbClr val="272525"/>
              </a:solidFill>
              <a:latin typeface="Source Sans Pro" pitchFamily="34" charset="0"/>
              <a:ea typeface="Source Sans Pro" pitchFamily="34" charset="-122"/>
              <a:cs typeface="Source Sans Pro" pitchFamily="34" charset="-120"/>
            </a:endParaRPr>
          </a:p>
          <a:p>
            <a:pPr>
              <a:lnSpc>
                <a:spcPts val="3000"/>
              </a:lnSpc>
            </a:pPr>
            <a:r>
              <a:rPr lang="es-MX" sz="2800" kern="0" spc="-38" dirty="0" smtClean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Explorar </a:t>
            </a:r>
            <a:r>
              <a:rPr lang="es-MX" sz="280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un caso de estudio: productos derivados del café cereza.</a:t>
            </a:r>
            <a:endParaRPr lang="en-US" sz="2800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19100B6-97BB-21E9-3D89-4E2EC143D2D8}"/>
              </a:ext>
            </a:extLst>
          </p:cNvPr>
          <p:cNvSpPr txBox="1"/>
          <p:nvPr/>
        </p:nvSpPr>
        <p:spPr>
          <a:xfrm>
            <a:off x="10287000" y="71705"/>
            <a:ext cx="4343400" cy="646331"/>
          </a:xfrm>
          <a:prstGeom prst="rect">
            <a:avLst/>
          </a:prstGeom>
          <a:solidFill>
            <a:srgbClr val="00FFCC"/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SEMINARIO INTERNACIONAL PERMANENTE EXPERIENCIAS INTERDISCIPLINARIAS</a:t>
            </a:r>
          </a:p>
        </p:txBody>
      </p:sp>
      <p:pic>
        <p:nvPicPr>
          <p:cNvPr id="15" name="Picture 4" descr="Imagen Institucional">
            <a:extLst>
              <a:ext uri="{FF2B5EF4-FFF2-40B4-BE49-F238E27FC236}">
                <a16:creationId xmlns:a16="http://schemas.microsoft.com/office/drawing/2014/main" id="{E69F437C-7ACE-8B80-6C29-A785F79222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2867" y="794534"/>
            <a:ext cx="1519044" cy="1265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Universidad Autónoma de Sinaloa (UAS) : Universidades México ...">
            <a:extLst>
              <a:ext uri="{FF2B5EF4-FFF2-40B4-BE49-F238E27FC236}">
                <a16:creationId xmlns:a16="http://schemas.microsoft.com/office/drawing/2014/main" id="{DE2D2AA7-05D4-A612-583A-CC177AA0F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" y="-52913"/>
            <a:ext cx="1578738" cy="148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950EC639-5C93-D41D-9427-85EEEEA371C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4207" t="19539" r="34052" b="25057"/>
          <a:stretch/>
        </p:blipFill>
        <p:spPr bwMode="auto">
          <a:xfrm>
            <a:off x="12869333" y="6587067"/>
            <a:ext cx="1761067" cy="16425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187077" cy="82296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890718"/>
            <a:ext cx="4887873" cy="2448044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6077187" y="1512195"/>
            <a:ext cx="6429445" cy="9950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5500"/>
              </a:lnSpc>
            </a:pPr>
            <a:r>
              <a:rPr lang="en-US" sz="4400" b="1" kern="0" spc="-89" dirty="0">
                <a:solidFill>
                  <a:srgbClr val="000000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Contexto y Justificación</a:t>
            </a:r>
            <a:endParaRPr lang="en-US" sz="4400" b="1" dirty="0"/>
          </a:p>
        </p:txBody>
      </p:sp>
      <p:sp>
        <p:nvSpPr>
          <p:cNvPr id="11" name="Shape 7"/>
          <p:cNvSpPr/>
          <p:nvPr/>
        </p:nvSpPr>
        <p:spPr>
          <a:xfrm>
            <a:off x="5187077" y="2305014"/>
            <a:ext cx="9364834" cy="4036792"/>
          </a:xfrm>
          <a:prstGeom prst="roundRect">
            <a:avLst>
              <a:gd name="adj" fmla="val 5727"/>
            </a:avLst>
          </a:prstGeom>
          <a:solidFill>
            <a:srgbClr val="F0D4F7"/>
          </a:solidFill>
          <a:ln w="7620">
            <a:solidFill>
              <a:srgbClr val="D6BADD"/>
            </a:solidFill>
            <a:prstDash val="solid"/>
          </a:ln>
        </p:spPr>
      </p:sp>
      <p:sp>
        <p:nvSpPr>
          <p:cNvPr id="13" name="Text 9"/>
          <p:cNvSpPr/>
          <p:nvPr/>
        </p:nvSpPr>
        <p:spPr>
          <a:xfrm>
            <a:off x="5486281" y="2439494"/>
            <a:ext cx="8771585" cy="3834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000"/>
              </a:lnSpc>
            </a:pPr>
            <a:r>
              <a:rPr lang="es-MX" sz="2800" b="1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Importancia del café en la </a:t>
            </a:r>
            <a:r>
              <a:rPr lang="es-MX" sz="2800" b="1" kern="0" spc="-38" dirty="0" smtClean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comunidad</a:t>
            </a:r>
          </a:p>
          <a:p>
            <a:pPr>
              <a:lnSpc>
                <a:spcPts val="3000"/>
              </a:lnSpc>
            </a:pPr>
            <a:endParaRPr lang="es-MX" sz="2800" b="1" kern="0" spc="-38" dirty="0" smtClean="0">
              <a:solidFill>
                <a:srgbClr val="272525"/>
              </a:solidFill>
              <a:latin typeface="Source Sans Pro" pitchFamily="34" charset="0"/>
              <a:ea typeface="Source Sans Pro" pitchFamily="34" charset="-122"/>
              <a:cs typeface="Source Sans Pro" pitchFamily="34" charset="-120"/>
            </a:endParaRPr>
          </a:p>
          <a:p>
            <a:pPr marL="457200" indent="-4572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s-MX" sz="2800" kern="0" spc="-38" dirty="0" smtClean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Valor </a:t>
            </a:r>
            <a:r>
              <a:rPr lang="es-MX" sz="280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económico y cultural del café</a:t>
            </a:r>
            <a:r>
              <a:rPr lang="es-MX" sz="2800" kern="0" spc="-38" dirty="0" smtClean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.</a:t>
            </a:r>
          </a:p>
          <a:p>
            <a:pPr marL="457200" indent="-4572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s-MX" sz="2800" kern="0" spc="-38" dirty="0" smtClean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Problemas </a:t>
            </a:r>
            <a:r>
              <a:rPr lang="es-MX" sz="280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ambientales y sociales en su producción</a:t>
            </a:r>
            <a:r>
              <a:rPr lang="es-MX" sz="2800" kern="0" spc="-38" dirty="0" smtClean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.</a:t>
            </a:r>
          </a:p>
          <a:p>
            <a:pPr>
              <a:lnSpc>
                <a:spcPts val="3000"/>
              </a:lnSpc>
            </a:pPr>
            <a:endParaRPr lang="es-MX" sz="2800" kern="0" spc="-38" dirty="0">
              <a:solidFill>
                <a:srgbClr val="272525"/>
              </a:solidFill>
              <a:latin typeface="Source Sans Pro" pitchFamily="34" charset="0"/>
              <a:ea typeface="Source Sans Pro" pitchFamily="34" charset="-122"/>
              <a:cs typeface="Source Sans Pro" pitchFamily="34" charset="-120"/>
            </a:endParaRPr>
          </a:p>
          <a:p>
            <a:pPr>
              <a:lnSpc>
                <a:spcPts val="3000"/>
              </a:lnSpc>
            </a:pPr>
            <a:r>
              <a:rPr lang="es-MX" sz="2800" b="1" kern="0" spc="-38" dirty="0" smtClean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Oportunidad </a:t>
            </a:r>
            <a:r>
              <a:rPr lang="es-MX" sz="2800" b="1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de </a:t>
            </a:r>
            <a:r>
              <a:rPr lang="es-MX" sz="2800" b="1" kern="0" spc="-38" dirty="0" smtClean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innovación</a:t>
            </a:r>
          </a:p>
          <a:p>
            <a:pPr>
              <a:lnSpc>
                <a:spcPts val="3000"/>
              </a:lnSpc>
            </a:pPr>
            <a:endParaRPr lang="es-MX" sz="2800" b="1" kern="0" spc="-38" dirty="0" smtClean="0">
              <a:solidFill>
                <a:srgbClr val="272525"/>
              </a:solidFill>
              <a:latin typeface="Source Sans Pro" pitchFamily="34" charset="0"/>
              <a:ea typeface="Source Sans Pro" pitchFamily="34" charset="-122"/>
              <a:cs typeface="Source Sans Pro" pitchFamily="34" charset="-120"/>
            </a:endParaRPr>
          </a:p>
          <a:p>
            <a:pPr marL="457200" indent="-4572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s-MX" sz="2800" kern="0" spc="-38" dirty="0" smtClean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Aprovechamiento </a:t>
            </a:r>
            <a:r>
              <a:rPr lang="es-MX" sz="280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de subproductos (cereza del café</a:t>
            </a:r>
            <a:r>
              <a:rPr lang="es-MX" sz="2800" kern="0" spc="-38" dirty="0" smtClean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).</a:t>
            </a:r>
          </a:p>
          <a:p>
            <a:pPr marL="457200" indent="-4572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s-MX" sz="2800" kern="0" spc="-38" dirty="0" smtClean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Creación </a:t>
            </a:r>
            <a:r>
              <a:rPr lang="es-MX" sz="280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de productos sostenibles: mascarillas y exfoliantes.</a:t>
            </a:r>
            <a:endParaRPr lang="en-US" sz="2800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19100B6-97BB-21E9-3D89-4E2EC143D2D8}"/>
              </a:ext>
            </a:extLst>
          </p:cNvPr>
          <p:cNvSpPr txBox="1"/>
          <p:nvPr/>
        </p:nvSpPr>
        <p:spPr>
          <a:xfrm>
            <a:off x="10287000" y="71705"/>
            <a:ext cx="4343400" cy="646331"/>
          </a:xfrm>
          <a:prstGeom prst="rect">
            <a:avLst/>
          </a:prstGeom>
          <a:solidFill>
            <a:srgbClr val="00FFCC"/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SEMINARIO INTERNACIONAL PERMANENTE EXPERIENCIAS INTERDISCIPLINARIAS</a:t>
            </a:r>
          </a:p>
        </p:txBody>
      </p:sp>
      <p:pic>
        <p:nvPicPr>
          <p:cNvPr id="15" name="Picture 4" descr="Imagen Institucional">
            <a:extLst>
              <a:ext uri="{FF2B5EF4-FFF2-40B4-BE49-F238E27FC236}">
                <a16:creationId xmlns:a16="http://schemas.microsoft.com/office/drawing/2014/main" id="{E69F437C-7ACE-8B80-6C29-A785F79222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2867" y="794534"/>
            <a:ext cx="1519044" cy="1265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Universidad Autónoma de Sinaloa (UAS) : Universidades México ...">
            <a:extLst>
              <a:ext uri="{FF2B5EF4-FFF2-40B4-BE49-F238E27FC236}">
                <a16:creationId xmlns:a16="http://schemas.microsoft.com/office/drawing/2014/main" id="{DE2D2AA7-05D4-A612-583A-CC177AA0F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" y="-52913"/>
            <a:ext cx="1578738" cy="148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950EC639-5C93-D41D-9427-85EEEEA371C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4207" t="19539" r="34052" b="25057"/>
          <a:stretch/>
        </p:blipFill>
        <p:spPr bwMode="auto">
          <a:xfrm>
            <a:off x="12869333" y="6587067"/>
            <a:ext cx="1761067" cy="16425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49189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204" y="2890718"/>
            <a:ext cx="4887873" cy="2448044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6324124" y="1164669"/>
            <a:ext cx="7468553" cy="1408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kern="0" spc="-89" dirty="0">
                <a:solidFill>
                  <a:srgbClr val="000000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¿Qué son los Prototipos en Proyectos Emprendedores?</a:t>
            </a:r>
            <a:endParaRPr lang="en-US" sz="4400" dirty="0"/>
          </a:p>
        </p:txBody>
      </p:sp>
      <p:sp>
        <p:nvSpPr>
          <p:cNvPr id="5" name="Shape 1"/>
          <p:cNvSpPr/>
          <p:nvPr/>
        </p:nvSpPr>
        <p:spPr>
          <a:xfrm>
            <a:off x="6324124" y="2931676"/>
            <a:ext cx="3614618" cy="2138482"/>
          </a:xfrm>
          <a:prstGeom prst="roundRect">
            <a:avLst>
              <a:gd name="adj" fmla="val 4701"/>
            </a:avLst>
          </a:prstGeom>
          <a:solidFill>
            <a:srgbClr val="F0D4F7"/>
          </a:solidFill>
          <a:ln w="7620">
            <a:solidFill>
              <a:srgbClr val="D6BADD"/>
            </a:solidFill>
            <a:prstDash val="solid"/>
          </a:ln>
        </p:spPr>
      </p:sp>
      <p:sp>
        <p:nvSpPr>
          <p:cNvPr id="6" name="Text 2"/>
          <p:cNvSpPr/>
          <p:nvPr/>
        </p:nvSpPr>
        <p:spPr>
          <a:xfrm>
            <a:off x="6571059" y="3009282"/>
            <a:ext cx="2816185" cy="351949"/>
          </a:xfrm>
          <a:prstGeom prst="rect">
            <a:avLst/>
          </a:prstGeom>
          <a:solidFill>
            <a:srgbClr val="CC99FF"/>
          </a:solidFill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Modelo preliminar</a:t>
            </a:r>
            <a:endParaRPr lang="en-US" sz="2200" b="1" dirty="0"/>
          </a:p>
        </p:txBody>
      </p:sp>
      <p:sp>
        <p:nvSpPr>
          <p:cNvPr id="7" name="Text 3"/>
          <p:cNvSpPr/>
          <p:nvPr/>
        </p:nvSpPr>
        <p:spPr>
          <a:xfrm>
            <a:off x="6571059" y="3466208"/>
            <a:ext cx="3120747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20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Un prototipo permite probar y validar ideas antes de su implementación.</a:t>
            </a:r>
            <a:endParaRPr lang="en-US" sz="2200" dirty="0"/>
          </a:p>
        </p:txBody>
      </p:sp>
      <p:sp>
        <p:nvSpPr>
          <p:cNvPr id="8" name="Shape 4"/>
          <p:cNvSpPr/>
          <p:nvPr/>
        </p:nvSpPr>
        <p:spPr>
          <a:xfrm>
            <a:off x="10178058" y="2931676"/>
            <a:ext cx="3614618" cy="2138482"/>
          </a:xfrm>
          <a:prstGeom prst="roundRect">
            <a:avLst>
              <a:gd name="adj" fmla="val 4701"/>
            </a:avLst>
          </a:prstGeom>
          <a:solidFill>
            <a:srgbClr val="F0D4F7"/>
          </a:solidFill>
          <a:ln w="7620">
            <a:solidFill>
              <a:srgbClr val="D6BADD"/>
            </a:solidFill>
            <a:prstDash val="solid"/>
          </a:ln>
        </p:spPr>
      </p:sp>
      <p:sp>
        <p:nvSpPr>
          <p:cNvPr id="9" name="Text 5"/>
          <p:cNvSpPr/>
          <p:nvPr/>
        </p:nvSpPr>
        <p:spPr>
          <a:xfrm>
            <a:off x="10424993" y="3009282"/>
            <a:ext cx="2816185" cy="351949"/>
          </a:xfrm>
          <a:prstGeom prst="rect">
            <a:avLst/>
          </a:prstGeom>
          <a:solidFill>
            <a:srgbClr val="CC99FF"/>
          </a:solidFill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Reducción de riesgos</a:t>
            </a:r>
            <a:endParaRPr lang="en-US" sz="2200" b="1" dirty="0"/>
          </a:p>
        </p:txBody>
      </p:sp>
      <p:sp>
        <p:nvSpPr>
          <p:cNvPr id="10" name="Text 6"/>
          <p:cNvSpPr/>
          <p:nvPr/>
        </p:nvSpPr>
        <p:spPr>
          <a:xfrm>
            <a:off x="10232529" y="3426381"/>
            <a:ext cx="3505676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20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En proyectos emprendedores, los prototipos mejoran la eficiencia y reducen riesgos.</a:t>
            </a:r>
            <a:endParaRPr lang="en-US" sz="2200" dirty="0"/>
          </a:p>
        </p:txBody>
      </p:sp>
      <p:sp>
        <p:nvSpPr>
          <p:cNvPr id="11" name="Shape 7"/>
          <p:cNvSpPr/>
          <p:nvPr/>
        </p:nvSpPr>
        <p:spPr>
          <a:xfrm>
            <a:off x="6324124" y="5309473"/>
            <a:ext cx="7468553" cy="1755458"/>
          </a:xfrm>
          <a:prstGeom prst="roundRect">
            <a:avLst>
              <a:gd name="adj" fmla="val 5727"/>
            </a:avLst>
          </a:prstGeom>
          <a:solidFill>
            <a:srgbClr val="F0D4F7"/>
          </a:solidFill>
          <a:ln w="7620">
            <a:solidFill>
              <a:srgbClr val="D6BADD"/>
            </a:solidFill>
            <a:prstDash val="solid"/>
          </a:ln>
        </p:spPr>
      </p:sp>
      <p:sp>
        <p:nvSpPr>
          <p:cNvPr id="12" name="Text 8"/>
          <p:cNvSpPr/>
          <p:nvPr/>
        </p:nvSpPr>
        <p:spPr>
          <a:xfrm>
            <a:off x="6571059" y="5387079"/>
            <a:ext cx="2816185" cy="351949"/>
          </a:xfrm>
          <a:prstGeom prst="rect">
            <a:avLst/>
          </a:prstGeom>
          <a:solidFill>
            <a:srgbClr val="CC99FF"/>
          </a:solidFill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Enfoque sostenible</a:t>
            </a:r>
            <a:endParaRPr lang="en-US" sz="2200" b="1" dirty="0"/>
          </a:p>
        </p:txBody>
      </p:sp>
      <p:sp>
        <p:nvSpPr>
          <p:cNvPr id="13" name="Text 9"/>
          <p:cNvSpPr/>
          <p:nvPr/>
        </p:nvSpPr>
        <p:spPr>
          <a:xfrm>
            <a:off x="6571059" y="6051947"/>
            <a:ext cx="6974681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20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Con un enfoque social y sostenible, se busca un impacto positivo en la comunidad y el medio ambiente.</a:t>
            </a:r>
            <a:endParaRPr lang="en-US" sz="2200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19100B6-97BB-21E9-3D89-4E2EC143D2D8}"/>
              </a:ext>
            </a:extLst>
          </p:cNvPr>
          <p:cNvSpPr txBox="1"/>
          <p:nvPr/>
        </p:nvSpPr>
        <p:spPr>
          <a:xfrm>
            <a:off x="10287000" y="71705"/>
            <a:ext cx="4343400" cy="646331"/>
          </a:xfrm>
          <a:prstGeom prst="rect">
            <a:avLst/>
          </a:prstGeom>
          <a:solidFill>
            <a:srgbClr val="00FFCC"/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SEMINARIO INTERNACIONAL PERMANENTE EXPERIENCIAS INTERDISCIPLINARIAS</a:t>
            </a:r>
          </a:p>
        </p:txBody>
      </p:sp>
      <p:pic>
        <p:nvPicPr>
          <p:cNvPr id="15" name="Picture 4" descr="Imagen Institucional">
            <a:extLst>
              <a:ext uri="{FF2B5EF4-FFF2-40B4-BE49-F238E27FC236}">
                <a16:creationId xmlns:a16="http://schemas.microsoft.com/office/drawing/2014/main" id="{E69F437C-7ACE-8B80-6C29-A785F79222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2867" y="794534"/>
            <a:ext cx="1519044" cy="1265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Universidad Autónoma de Sinaloa (UAS) : Universidades México ...">
            <a:extLst>
              <a:ext uri="{FF2B5EF4-FFF2-40B4-BE49-F238E27FC236}">
                <a16:creationId xmlns:a16="http://schemas.microsoft.com/office/drawing/2014/main" id="{DE2D2AA7-05D4-A612-583A-CC177AA0F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" y="-52913"/>
            <a:ext cx="1578738" cy="148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950EC639-5C93-D41D-9427-85EEEEA371C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4207" t="19539" r="34052" b="25057"/>
          <a:stretch/>
        </p:blipFill>
        <p:spPr bwMode="auto">
          <a:xfrm>
            <a:off x="12869333" y="6587067"/>
            <a:ext cx="1761067" cy="16425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21974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204" y="1670804"/>
            <a:ext cx="4887992" cy="4887992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6324124" y="1213366"/>
            <a:ext cx="7468553" cy="1408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kern="0" spc="-89" dirty="0">
                <a:solidFill>
                  <a:srgbClr val="000000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Beneficios de los Prototipos en Proyectos Comunitarios</a:t>
            </a:r>
            <a:endParaRPr lang="en-US" sz="4400" dirty="0"/>
          </a:p>
        </p:txBody>
      </p:sp>
      <p:sp>
        <p:nvSpPr>
          <p:cNvPr id="5" name="Shape 1"/>
          <p:cNvSpPr/>
          <p:nvPr/>
        </p:nvSpPr>
        <p:spPr>
          <a:xfrm>
            <a:off x="6324124" y="3249573"/>
            <a:ext cx="538520" cy="538520"/>
          </a:xfrm>
          <a:prstGeom prst="roundRect">
            <a:avLst>
              <a:gd name="adj" fmla="val 18670"/>
            </a:avLst>
          </a:prstGeom>
          <a:solidFill>
            <a:srgbClr val="F0D4F7"/>
          </a:solidFill>
          <a:ln w="7620">
            <a:solidFill>
              <a:srgbClr val="D6BADD"/>
            </a:solidFill>
            <a:prstDash val="solid"/>
          </a:ln>
        </p:spPr>
      </p:sp>
      <p:sp>
        <p:nvSpPr>
          <p:cNvPr id="6" name="Text 2"/>
          <p:cNvSpPr/>
          <p:nvPr/>
        </p:nvSpPr>
        <p:spPr>
          <a:xfrm>
            <a:off x="6508909" y="3349823"/>
            <a:ext cx="168950" cy="3378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kern="0" spc="-53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1</a:t>
            </a:r>
            <a:endParaRPr lang="en-US" sz="2650" dirty="0"/>
          </a:p>
        </p:txBody>
      </p:sp>
      <p:sp>
        <p:nvSpPr>
          <p:cNvPr id="7" name="Text 3"/>
          <p:cNvSpPr/>
          <p:nvPr/>
        </p:nvSpPr>
        <p:spPr>
          <a:xfrm>
            <a:off x="7101959" y="3249573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80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Validación de ideas</a:t>
            </a:r>
            <a:endParaRPr lang="en-US" sz="2800" dirty="0"/>
          </a:p>
        </p:txBody>
      </p:sp>
      <p:sp>
        <p:nvSpPr>
          <p:cNvPr id="8" name="Text 4"/>
          <p:cNvSpPr/>
          <p:nvPr/>
        </p:nvSpPr>
        <p:spPr>
          <a:xfrm>
            <a:off x="7101959" y="3745110"/>
            <a:ext cx="2836783" cy="17214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80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Prueba de hipótesis y ajuste del proyecto antes de invertir.</a:t>
            </a:r>
            <a:endParaRPr lang="en-US" sz="2800" dirty="0"/>
          </a:p>
        </p:txBody>
      </p:sp>
      <p:sp>
        <p:nvSpPr>
          <p:cNvPr id="9" name="Shape 5"/>
          <p:cNvSpPr/>
          <p:nvPr/>
        </p:nvSpPr>
        <p:spPr>
          <a:xfrm>
            <a:off x="10178058" y="3249573"/>
            <a:ext cx="538520" cy="538520"/>
          </a:xfrm>
          <a:prstGeom prst="roundRect">
            <a:avLst>
              <a:gd name="adj" fmla="val 18670"/>
            </a:avLst>
          </a:prstGeom>
          <a:solidFill>
            <a:srgbClr val="F0D4F7"/>
          </a:solidFill>
          <a:ln w="7620">
            <a:solidFill>
              <a:srgbClr val="D6BADD"/>
            </a:solidFill>
            <a:prstDash val="solid"/>
          </a:ln>
        </p:spPr>
      </p:sp>
      <p:sp>
        <p:nvSpPr>
          <p:cNvPr id="10" name="Text 6"/>
          <p:cNvSpPr/>
          <p:nvPr/>
        </p:nvSpPr>
        <p:spPr>
          <a:xfrm>
            <a:off x="10362843" y="3349823"/>
            <a:ext cx="168950" cy="3378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kern="0" spc="-53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2</a:t>
            </a:r>
            <a:endParaRPr lang="en-US" sz="2650" dirty="0"/>
          </a:p>
        </p:txBody>
      </p:sp>
      <p:sp>
        <p:nvSpPr>
          <p:cNvPr id="11" name="Text 7"/>
          <p:cNvSpPr/>
          <p:nvPr/>
        </p:nvSpPr>
        <p:spPr>
          <a:xfrm>
            <a:off x="10955893" y="3249573"/>
            <a:ext cx="2836783" cy="7038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80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Participación comunitaria</a:t>
            </a:r>
            <a:endParaRPr lang="en-US" sz="2800" dirty="0"/>
          </a:p>
        </p:txBody>
      </p:sp>
      <p:sp>
        <p:nvSpPr>
          <p:cNvPr id="12" name="Text 8"/>
          <p:cNvSpPr/>
          <p:nvPr/>
        </p:nvSpPr>
        <p:spPr>
          <a:xfrm>
            <a:off x="10955893" y="4097059"/>
            <a:ext cx="2836783" cy="23925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80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Involucra a la comunidad para garantizar que el proyecto cubra necesidades reales.</a:t>
            </a:r>
            <a:endParaRPr lang="en-US" sz="2800" dirty="0"/>
          </a:p>
        </p:txBody>
      </p:sp>
      <p:sp>
        <p:nvSpPr>
          <p:cNvPr id="13" name="Shape 9"/>
          <p:cNvSpPr/>
          <p:nvPr/>
        </p:nvSpPr>
        <p:spPr>
          <a:xfrm>
            <a:off x="6324124" y="6137672"/>
            <a:ext cx="538520" cy="538520"/>
          </a:xfrm>
          <a:prstGeom prst="roundRect">
            <a:avLst>
              <a:gd name="adj" fmla="val 18670"/>
            </a:avLst>
          </a:prstGeom>
          <a:solidFill>
            <a:srgbClr val="F0D4F7"/>
          </a:solidFill>
          <a:ln w="7620">
            <a:solidFill>
              <a:srgbClr val="D6BADD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6508909" y="6237923"/>
            <a:ext cx="168950" cy="3378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kern="0" spc="-53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3</a:t>
            </a:r>
            <a:endParaRPr lang="en-US" sz="2650" dirty="0"/>
          </a:p>
        </p:txBody>
      </p:sp>
      <p:sp>
        <p:nvSpPr>
          <p:cNvPr id="15" name="Text 11"/>
          <p:cNvSpPr/>
          <p:nvPr/>
        </p:nvSpPr>
        <p:spPr>
          <a:xfrm>
            <a:off x="7101959" y="6137672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80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Sostenibilidad</a:t>
            </a:r>
            <a:endParaRPr lang="en-US" sz="2800" dirty="0"/>
          </a:p>
        </p:txBody>
      </p:sp>
      <p:sp>
        <p:nvSpPr>
          <p:cNvPr id="16" name="Text 12"/>
          <p:cNvSpPr/>
          <p:nvPr/>
        </p:nvSpPr>
        <p:spPr>
          <a:xfrm>
            <a:off x="7044813" y="6572750"/>
            <a:ext cx="6027174" cy="8492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80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Soluciones que consideran el </a:t>
            </a:r>
            <a:r>
              <a:rPr lang="en-US" sz="2800" kern="0" spc="-38" dirty="0" smtClean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impacto </a:t>
            </a:r>
          </a:p>
          <a:p>
            <a:pPr marL="0" indent="0">
              <a:lnSpc>
                <a:spcPts val="3000"/>
              </a:lnSpc>
              <a:buNone/>
            </a:pPr>
            <a:r>
              <a:rPr lang="en-US" sz="2800" kern="0" spc="-38" dirty="0" smtClean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ambiental </a:t>
            </a:r>
            <a:r>
              <a:rPr lang="en-US" sz="280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y social.</a:t>
            </a:r>
            <a:endParaRPr lang="en-US" sz="2800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A19100B6-97BB-21E9-3D89-4E2EC143D2D8}"/>
              </a:ext>
            </a:extLst>
          </p:cNvPr>
          <p:cNvSpPr txBox="1"/>
          <p:nvPr/>
        </p:nvSpPr>
        <p:spPr>
          <a:xfrm>
            <a:off x="10287000" y="71705"/>
            <a:ext cx="4343400" cy="646331"/>
          </a:xfrm>
          <a:prstGeom prst="rect">
            <a:avLst/>
          </a:prstGeom>
          <a:solidFill>
            <a:srgbClr val="00FFCC"/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SEMINARIO INTERNACIONAL PERMANENTE EXPERIENCIAS INTERDISCIPLINARIAS</a:t>
            </a:r>
          </a:p>
        </p:txBody>
      </p:sp>
      <p:pic>
        <p:nvPicPr>
          <p:cNvPr id="18" name="Picture 4" descr="Imagen Institucional">
            <a:extLst>
              <a:ext uri="{FF2B5EF4-FFF2-40B4-BE49-F238E27FC236}">
                <a16:creationId xmlns:a16="http://schemas.microsoft.com/office/drawing/2014/main" id="{E69F437C-7ACE-8B80-6C29-A785F79222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2867" y="794534"/>
            <a:ext cx="1519044" cy="1265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Universidad Autónoma de Sinaloa (UAS) : Universidades México ...">
            <a:extLst>
              <a:ext uri="{FF2B5EF4-FFF2-40B4-BE49-F238E27FC236}">
                <a16:creationId xmlns:a16="http://schemas.microsoft.com/office/drawing/2014/main" id="{DE2D2AA7-05D4-A612-583A-CC177AA0F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" y="-52913"/>
            <a:ext cx="1578738" cy="148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1004" y="2302218"/>
            <a:ext cx="4267332" cy="3835454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950EC639-5C93-D41D-9427-85EEEEA371C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4207" t="19539" r="34052" b="25057"/>
          <a:stretch/>
        </p:blipFill>
        <p:spPr bwMode="auto">
          <a:xfrm>
            <a:off x="12869333" y="6489620"/>
            <a:ext cx="1761067" cy="16425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323" y="2740104"/>
            <a:ext cx="4887754" cy="2749391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6324124" y="764619"/>
            <a:ext cx="7468553" cy="1408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kern="0" spc="-89" dirty="0">
                <a:solidFill>
                  <a:srgbClr val="000000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Paso 1: Investigación y Diagnóstico</a:t>
            </a:r>
            <a:endParaRPr lang="en-US" sz="4400" dirty="0"/>
          </a:p>
        </p:txBody>
      </p:sp>
      <p:sp>
        <p:nvSpPr>
          <p:cNvPr id="5" name="Shape 1"/>
          <p:cNvSpPr/>
          <p:nvPr/>
        </p:nvSpPr>
        <p:spPr>
          <a:xfrm>
            <a:off x="6667857" y="2531626"/>
            <a:ext cx="30480" cy="4933236"/>
          </a:xfrm>
          <a:prstGeom prst="roundRect">
            <a:avLst>
              <a:gd name="adj" fmla="val 329856"/>
            </a:avLst>
          </a:prstGeom>
          <a:solidFill>
            <a:srgbClr val="D6BADD"/>
          </a:solidFill>
          <a:ln/>
        </p:spPr>
      </p:sp>
      <p:sp>
        <p:nvSpPr>
          <p:cNvPr id="6" name="Shape 2"/>
          <p:cNvSpPr/>
          <p:nvPr/>
        </p:nvSpPr>
        <p:spPr>
          <a:xfrm>
            <a:off x="6921877" y="3054787"/>
            <a:ext cx="837724" cy="30480"/>
          </a:xfrm>
          <a:prstGeom prst="roundRect">
            <a:avLst>
              <a:gd name="adj" fmla="val 329856"/>
            </a:avLst>
          </a:prstGeom>
          <a:solidFill>
            <a:srgbClr val="D6BADD"/>
          </a:solidFill>
          <a:ln/>
        </p:spPr>
      </p:sp>
      <p:sp>
        <p:nvSpPr>
          <p:cNvPr id="7" name="Shape 3"/>
          <p:cNvSpPr/>
          <p:nvPr/>
        </p:nvSpPr>
        <p:spPr>
          <a:xfrm>
            <a:off x="6413837" y="2800826"/>
            <a:ext cx="538520" cy="538520"/>
          </a:xfrm>
          <a:prstGeom prst="roundRect">
            <a:avLst>
              <a:gd name="adj" fmla="val 18670"/>
            </a:avLst>
          </a:prstGeom>
          <a:solidFill>
            <a:srgbClr val="F0D4F7"/>
          </a:solidFill>
          <a:ln w="7620">
            <a:solidFill>
              <a:srgbClr val="D6BADD"/>
            </a:solidFill>
            <a:prstDash val="solid"/>
          </a:ln>
        </p:spPr>
      </p:sp>
      <p:sp>
        <p:nvSpPr>
          <p:cNvPr id="8" name="Text 4"/>
          <p:cNvSpPr/>
          <p:nvPr/>
        </p:nvSpPr>
        <p:spPr>
          <a:xfrm>
            <a:off x="6598622" y="2901077"/>
            <a:ext cx="168950" cy="3378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kern="0" spc="-53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1</a:t>
            </a:r>
            <a:endParaRPr lang="en-US" sz="2650" dirty="0"/>
          </a:p>
        </p:txBody>
      </p:sp>
      <p:sp>
        <p:nvSpPr>
          <p:cNvPr id="9" name="Text 5"/>
          <p:cNvSpPr/>
          <p:nvPr/>
        </p:nvSpPr>
        <p:spPr>
          <a:xfrm>
            <a:off x="7999690" y="2770942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80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Objetivo</a:t>
            </a:r>
            <a:endParaRPr lang="en-US" sz="2800" dirty="0"/>
          </a:p>
        </p:txBody>
      </p:sp>
      <p:sp>
        <p:nvSpPr>
          <p:cNvPr id="10" name="Text 6"/>
          <p:cNvSpPr/>
          <p:nvPr/>
        </p:nvSpPr>
        <p:spPr>
          <a:xfrm>
            <a:off x="7999690" y="3266480"/>
            <a:ext cx="5792986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80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Identificar las necesidades de la comunidad y definir el problema.</a:t>
            </a:r>
            <a:endParaRPr lang="en-US" sz="2800" dirty="0"/>
          </a:p>
        </p:txBody>
      </p:sp>
      <p:sp>
        <p:nvSpPr>
          <p:cNvPr id="11" name="Shape 7"/>
          <p:cNvSpPr/>
          <p:nvPr/>
        </p:nvSpPr>
        <p:spPr>
          <a:xfrm>
            <a:off x="6921877" y="5034320"/>
            <a:ext cx="837724" cy="30480"/>
          </a:xfrm>
          <a:prstGeom prst="roundRect">
            <a:avLst>
              <a:gd name="adj" fmla="val 329856"/>
            </a:avLst>
          </a:prstGeom>
          <a:solidFill>
            <a:srgbClr val="D6BADD"/>
          </a:solidFill>
          <a:ln/>
        </p:spPr>
      </p:sp>
      <p:sp>
        <p:nvSpPr>
          <p:cNvPr id="12" name="Shape 8"/>
          <p:cNvSpPr/>
          <p:nvPr/>
        </p:nvSpPr>
        <p:spPr>
          <a:xfrm>
            <a:off x="6413837" y="4780359"/>
            <a:ext cx="538520" cy="538520"/>
          </a:xfrm>
          <a:prstGeom prst="roundRect">
            <a:avLst>
              <a:gd name="adj" fmla="val 18670"/>
            </a:avLst>
          </a:prstGeom>
          <a:solidFill>
            <a:srgbClr val="F0D4F7"/>
          </a:solidFill>
          <a:ln w="7620">
            <a:solidFill>
              <a:srgbClr val="D6BADD"/>
            </a:solidFill>
            <a:prstDash val="solid"/>
          </a:ln>
        </p:spPr>
      </p:sp>
      <p:sp>
        <p:nvSpPr>
          <p:cNvPr id="13" name="Text 9"/>
          <p:cNvSpPr/>
          <p:nvPr/>
        </p:nvSpPr>
        <p:spPr>
          <a:xfrm>
            <a:off x="6598622" y="4880610"/>
            <a:ext cx="168950" cy="3378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kern="0" spc="-53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2</a:t>
            </a:r>
            <a:endParaRPr lang="en-US" sz="2650" dirty="0"/>
          </a:p>
        </p:txBody>
      </p:sp>
      <p:sp>
        <p:nvSpPr>
          <p:cNvPr id="14" name="Text 10"/>
          <p:cNvSpPr/>
          <p:nvPr/>
        </p:nvSpPr>
        <p:spPr>
          <a:xfrm>
            <a:off x="7999690" y="4750475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80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Métodos</a:t>
            </a:r>
            <a:endParaRPr lang="en-US" sz="2800" dirty="0"/>
          </a:p>
        </p:txBody>
      </p:sp>
      <p:sp>
        <p:nvSpPr>
          <p:cNvPr id="15" name="Text 11"/>
          <p:cNvSpPr/>
          <p:nvPr/>
        </p:nvSpPr>
        <p:spPr>
          <a:xfrm>
            <a:off x="7999690" y="5246013"/>
            <a:ext cx="5792986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80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Encuestas, entrevistas y observación.</a:t>
            </a:r>
            <a:endParaRPr lang="en-US" sz="2800" dirty="0"/>
          </a:p>
        </p:txBody>
      </p:sp>
      <p:sp>
        <p:nvSpPr>
          <p:cNvPr id="16" name="Shape 12"/>
          <p:cNvSpPr/>
          <p:nvPr/>
        </p:nvSpPr>
        <p:spPr>
          <a:xfrm>
            <a:off x="6921877" y="6630829"/>
            <a:ext cx="837724" cy="30480"/>
          </a:xfrm>
          <a:prstGeom prst="roundRect">
            <a:avLst>
              <a:gd name="adj" fmla="val 329856"/>
            </a:avLst>
          </a:prstGeom>
          <a:solidFill>
            <a:srgbClr val="D6BADD"/>
          </a:solidFill>
          <a:ln/>
        </p:spPr>
      </p:sp>
      <p:sp>
        <p:nvSpPr>
          <p:cNvPr id="17" name="Shape 13"/>
          <p:cNvSpPr/>
          <p:nvPr/>
        </p:nvSpPr>
        <p:spPr>
          <a:xfrm>
            <a:off x="6413837" y="6376868"/>
            <a:ext cx="538520" cy="538520"/>
          </a:xfrm>
          <a:prstGeom prst="roundRect">
            <a:avLst>
              <a:gd name="adj" fmla="val 18670"/>
            </a:avLst>
          </a:prstGeom>
          <a:solidFill>
            <a:srgbClr val="F0D4F7"/>
          </a:solidFill>
          <a:ln w="7620">
            <a:solidFill>
              <a:srgbClr val="D6BADD"/>
            </a:solidFill>
            <a:prstDash val="solid"/>
          </a:ln>
        </p:spPr>
      </p:sp>
      <p:sp>
        <p:nvSpPr>
          <p:cNvPr id="18" name="Text 14"/>
          <p:cNvSpPr/>
          <p:nvPr/>
        </p:nvSpPr>
        <p:spPr>
          <a:xfrm>
            <a:off x="6598622" y="6477119"/>
            <a:ext cx="168950" cy="3378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kern="0" spc="-53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3</a:t>
            </a:r>
            <a:endParaRPr lang="en-US" sz="2650" dirty="0"/>
          </a:p>
        </p:txBody>
      </p:sp>
      <p:sp>
        <p:nvSpPr>
          <p:cNvPr id="19" name="Text 15"/>
          <p:cNvSpPr/>
          <p:nvPr/>
        </p:nvSpPr>
        <p:spPr>
          <a:xfrm>
            <a:off x="7999690" y="6346984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80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Resultado</a:t>
            </a:r>
            <a:endParaRPr lang="en-US" sz="2800" dirty="0"/>
          </a:p>
        </p:txBody>
      </p:sp>
      <p:sp>
        <p:nvSpPr>
          <p:cNvPr id="20" name="Text 16"/>
          <p:cNvSpPr/>
          <p:nvPr/>
        </p:nvSpPr>
        <p:spPr>
          <a:xfrm>
            <a:off x="7999690" y="6842521"/>
            <a:ext cx="4869643" cy="11991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40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Análisis claro que define el </a:t>
            </a:r>
            <a:r>
              <a:rPr lang="en-US" sz="2400" kern="0" spc="-38" dirty="0" smtClean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alcance </a:t>
            </a:r>
          </a:p>
          <a:p>
            <a:pPr marL="0" indent="0" algn="l">
              <a:lnSpc>
                <a:spcPts val="3000"/>
              </a:lnSpc>
              <a:buNone/>
            </a:pPr>
            <a:r>
              <a:rPr lang="en-US" sz="2400" kern="0" spc="-38" dirty="0" smtClean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del Proyecto (</a:t>
            </a:r>
            <a:r>
              <a:rPr lang="es-MX" sz="240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g</a:t>
            </a:r>
            <a:r>
              <a:rPr lang="es-MX" sz="2400" kern="0" spc="-38" dirty="0" smtClean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eneración </a:t>
            </a:r>
            <a:r>
              <a:rPr lang="es-MX" sz="240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de ideas </a:t>
            </a:r>
            <a:endParaRPr lang="es-MX" sz="2400" kern="0" spc="-38" dirty="0" smtClean="0">
              <a:solidFill>
                <a:srgbClr val="272525"/>
              </a:solidFill>
              <a:latin typeface="Source Sans Pro" pitchFamily="34" charset="0"/>
              <a:ea typeface="Source Sans Pro" pitchFamily="34" charset="-122"/>
              <a:cs typeface="Source Sans Pro" pitchFamily="34" charset="-120"/>
            </a:endParaRPr>
          </a:p>
          <a:p>
            <a:pPr marL="0" indent="0" algn="l">
              <a:lnSpc>
                <a:spcPts val="3000"/>
              </a:lnSpc>
              <a:buNone/>
            </a:pPr>
            <a:r>
              <a:rPr lang="es-MX" sz="2400" kern="0" spc="-38" dirty="0" smtClean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para productos innovadores)</a:t>
            </a:r>
            <a:endParaRPr lang="en-US" sz="2400" dirty="0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A19100B6-97BB-21E9-3D89-4E2EC143D2D8}"/>
              </a:ext>
            </a:extLst>
          </p:cNvPr>
          <p:cNvSpPr txBox="1"/>
          <p:nvPr/>
        </p:nvSpPr>
        <p:spPr>
          <a:xfrm>
            <a:off x="10287000" y="71705"/>
            <a:ext cx="4343400" cy="646331"/>
          </a:xfrm>
          <a:prstGeom prst="rect">
            <a:avLst/>
          </a:prstGeom>
          <a:solidFill>
            <a:srgbClr val="00FFCC"/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SEMINARIO INTERNACIONAL PERMANENTE EXPERIENCIAS INTERDISCIPLINARIAS</a:t>
            </a:r>
          </a:p>
        </p:txBody>
      </p:sp>
      <p:pic>
        <p:nvPicPr>
          <p:cNvPr id="22" name="Picture 4" descr="Imagen Institucional">
            <a:extLst>
              <a:ext uri="{FF2B5EF4-FFF2-40B4-BE49-F238E27FC236}">
                <a16:creationId xmlns:a16="http://schemas.microsoft.com/office/drawing/2014/main" id="{E69F437C-7ACE-8B80-6C29-A785F79222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2867" y="794534"/>
            <a:ext cx="1519044" cy="1265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Universidad Autónoma de Sinaloa (UAS) : Universidades México ...">
            <a:extLst>
              <a:ext uri="{FF2B5EF4-FFF2-40B4-BE49-F238E27FC236}">
                <a16:creationId xmlns:a16="http://schemas.microsoft.com/office/drawing/2014/main" id="{DE2D2AA7-05D4-A612-583A-CC177AA0F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" y="-52913"/>
            <a:ext cx="1578738" cy="148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950EC639-5C93-D41D-9427-85EEEEA371C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4207" t="19539" r="34052" b="25057"/>
          <a:stretch/>
        </p:blipFill>
        <p:spPr bwMode="auto">
          <a:xfrm>
            <a:off x="12869333" y="6587067"/>
            <a:ext cx="1761067" cy="16425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107750" y="149716"/>
            <a:ext cx="6795730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kern="0" spc="-89" dirty="0">
                <a:solidFill>
                  <a:srgbClr val="000000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Paso 2: Diseño del Prototipo</a:t>
            </a:r>
            <a:endParaRPr lang="en-US" sz="4400" dirty="0"/>
          </a:p>
        </p:txBody>
      </p:sp>
      <p:sp>
        <p:nvSpPr>
          <p:cNvPr id="3" name="Text 1"/>
          <p:cNvSpPr/>
          <p:nvPr/>
        </p:nvSpPr>
        <p:spPr>
          <a:xfrm>
            <a:off x="448258" y="1600082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800" kern="0" spc="-44" dirty="0">
                <a:solidFill>
                  <a:srgbClr val="000000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Objetivo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448258" y="2191346"/>
            <a:ext cx="3928586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80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Crear una solución preliminar basada en el diagnóstico.</a:t>
            </a:r>
            <a:endParaRPr lang="en-US" sz="2800" dirty="0"/>
          </a:p>
        </p:txBody>
      </p:sp>
      <p:sp>
        <p:nvSpPr>
          <p:cNvPr id="5" name="Text 3"/>
          <p:cNvSpPr/>
          <p:nvPr/>
        </p:nvSpPr>
        <p:spPr>
          <a:xfrm>
            <a:off x="4968347" y="1600082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800" kern="0" spc="-44" dirty="0">
                <a:solidFill>
                  <a:srgbClr val="000000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Actividades</a:t>
            </a:r>
            <a:endParaRPr lang="en-US" sz="2800" dirty="0"/>
          </a:p>
        </p:txBody>
      </p:sp>
      <p:sp>
        <p:nvSpPr>
          <p:cNvPr id="6" name="Text 4"/>
          <p:cNvSpPr/>
          <p:nvPr/>
        </p:nvSpPr>
        <p:spPr>
          <a:xfrm>
            <a:off x="4968347" y="2191346"/>
            <a:ext cx="3928586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80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Brainstorming, bocetos y elección de recursos locales.</a:t>
            </a:r>
            <a:endParaRPr lang="en-US" sz="2800" dirty="0"/>
          </a:p>
        </p:txBody>
      </p:sp>
      <p:sp>
        <p:nvSpPr>
          <p:cNvPr id="7" name="Text 5"/>
          <p:cNvSpPr/>
          <p:nvPr/>
        </p:nvSpPr>
        <p:spPr>
          <a:xfrm>
            <a:off x="9488435" y="1600082"/>
            <a:ext cx="3211473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800" kern="0" spc="-44" dirty="0">
                <a:solidFill>
                  <a:srgbClr val="000000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Colaboración comunitaria</a:t>
            </a:r>
            <a:endParaRPr lang="en-US" sz="2800" dirty="0"/>
          </a:p>
        </p:txBody>
      </p:sp>
      <p:sp>
        <p:nvSpPr>
          <p:cNvPr id="8" name="Text 6"/>
          <p:cNvSpPr/>
          <p:nvPr/>
        </p:nvSpPr>
        <p:spPr>
          <a:xfrm>
            <a:off x="9488435" y="2191346"/>
            <a:ext cx="3928586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80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La colaboración con la comunidad es clave en esta fase.</a:t>
            </a:r>
            <a:endParaRPr lang="en-US" sz="28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19100B6-97BB-21E9-3D89-4E2EC143D2D8}"/>
              </a:ext>
            </a:extLst>
          </p:cNvPr>
          <p:cNvSpPr txBox="1"/>
          <p:nvPr/>
        </p:nvSpPr>
        <p:spPr>
          <a:xfrm>
            <a:off x="10287000" y="71705"/>
            <a:ext cx="4343400" cy="646331"/>
          </a:xfrm>
          <a:prstGeom prst="rect">
            <a:avLst/>
          </a:prstGeom>
          <a:solidFill>
            <a:srgbClr val="00FFCC"/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SEMINARIO INTERNACIONAL PERMANENTE EXPERIENCIAS INTERDISCIPLINARIAS</a:t>
            </a:r>
          </a:p>
        </p:txBody>
      </p:sp>
      <p:pic>
        <p:nvPicPr>
          <p:cNvPr id="10" name="Picture 4" descr="Imagen Institucional">
            <a:extLst>
              <a:ext uri="{FF2B5EF4-FFF2-40B4-BE49-F238E27FC236}">
                <a16:creationId xmlns:a16="http://schemas.microsoft.com/office/drawing/2014/main" id="{E69F437C-7ACE-8B80-6C29-A785F79222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2867" y="794534"/>
            <a:ext cx="1519044" cy="1265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50EC639-5C93-D41D-9427-85EEEEA371C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207" t="19539" r="34052" b="25057"/>
          <a:stretch/>
        </p:blipFill>
        <p:spPr bwMode="auto">
          <a:xfrm>
            <a:off x="12869333" y="6587067"/>
            <a:ext cx="1761067" cy="16425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2" descr="Universidad Autónoma de Sinaloa (UAS) : Universidades México ...">
            <a:extLst>
              <a:ext uri="{FF2B5EF4-FFF2-40B4-BE49-F238E27FC236}">
                <a16:creationId xmlns:a16="http://schemas.microsoft.com/office/drawing/2014/main" id="{DE2D2AA7-05D4-A612-583A-CC177AA0F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" y="-52913"/>
            <a:ext cx="1578738" cy="148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ángulo 12"/>
          <p:cNvSpPr/>
          <p:nvPr/>
        </p:nvSpPr>
        <p:spPr>
          <a:xfrm>
            <a:off x="837724" y="5250426"/>
            <a:ext cx="11816392" cy="271370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3733" y="5306924"/>
            <a:ext cx="11396134" cy="2544690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77047" y="3525524"/>
            <a:ext cx="4215342" cy="299614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0"/>
          <p:cNvSpPr/>
          <p:nvPr/>
        </p:nvSpPr>
        <p:spPr>
          <a:xfrm>
            <a:off x="1995897" y="482411"/>
            <a:ext cx="6803588" cy="6242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900"/>
              </a:lnSpc>
              <a:buNone/>
            </a:pPr>
            <a:r>
              <a:rPr lang="en-US" sz="3900" kern="0" spc="-79" dirty="0">
                <a:solidFill>
                  <a:srgbClr val="000000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Paso 3: Desarrollo del Prototipo</a:t>
            </a:r>
            <a:endParaRPr lang="en-US" sz="3900" dirty="0"/>
          </a:p>
        </p:txBody>
      </p:sp>
      <p:sp>
        <p:nvSpPr>
          <p:cNvPr id="5" name="Shape 1"/>
          <p:cNvSpPr/>
          <p:nvPr/>
        </p:nvSpPr>
        <p:spPr>
          <a:xfrm>
            <a:off x="1250831" y="3409658"/>
            <a:ext cx="13144738" cy="22860"/>
          </a:xfrm>
          <a:prstGeom prst="roundRect">
            <a:avLst>
              <a:gd name="adj" fmla="val 390000"/>
            </a:avLst>
          </a:prstGeom>
          <a:solidFill>
            <a:srgbClr val="D6BADD"/>
          </a:solidFill>
          <a:ln/>
        </p:spPr>
      </p:sp>
      <p:sp>
        <p:nvSpPr>
          <p:cNvPr id="6" name="Shape 2"/>
          <p:cNvSpPr/>
          <p:nvPr/>
        </p:nvSpPr>
        <p:spPr>
          <a:xfrm>
            <a:off x="4472424" y="2666887"/>
            <a:ext cx="22860" cy="742831"/>
          </a:xfrm>
          <a:prstGeom prst="roundRect">
            <a:avLst>
              <a:gd name="adj" fmla="val 390000"/>
            </a:avLst>
          </a:prstGeom>
          <a:solidFill>
            <a:srgbClr val="D6BADD"/>
          </a:solidFill>
          <a:ln/>
        </p:spPr>
      </p:sp>
      <p:sp>
        <p:nvSpPr>
          <p:cNvPr id="7" name="Shape 3"/>
          <p:cNvSpPr/>
          <p:nvPr/>
        </p:nvSpPr>
        <p:spPr>
          <a:xfrm>
            <a:off x="4218372" y="3224076"/>
            <a:ext cx="477560" cy="477560"/>
          </a:xfrm>
          <a:prstGeom prst="roundRect">
            <a:avLst>
              <a:gd name="adj" fmla="val 18669"/>
            </a:avLst>
          </a:prstGeom>
          <a:solidFill>
            <a:srgbClr val="F0D4F7"/>
          </a:solidFill>
          <a:ln w="7620">
            <a:solidFill>
              <a:srgbClr val="D6BADD"/>
            </a:solidFill>
            <a:prstDash val="solid"/>
          </a:ln>
        </p:spPr>
      </p:sp>
      <p:sp>
        <p:nvSpPr>
          <p:cNvPr id="8" name="Text 4"/>
          <p:cNvSpPr/>
          <p:nvPr/>
        </p:nvSpPr>
        <p:spPr>
          <a:xfrm>
            <a:off x="4382202" y="3313016"/>
            <a:ext cx="149781" cy="2996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2350" kern="0" spc="-47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1</a:t>
            </a:r>
            <a:endParaRPr lang="en-US" sz="2350" dirty="0"/>
          </a:p>
        </p:txBody>
      </p:sp>
      <p:sp>
        <p:nvSpPr>
          <p:cNvPr id="9" name="Text 5"/>
          <p:cNvSpPr/>
          <p:nvPr/>
        </p:nvSpPr>
        <p:spPr>
          <a:xfrm>
            <a:off x="3235365" y="1675632"/>
            <a:ext cx="2497217" cy="3120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00" kern="0" spc="-39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Objetivo</a:t>
            </a:r>
            <a:endParaRPr lang="en-US" sz="2400" dirty="0"/>
          </a:p>
        </p:txBody>
      </p:sp>
      <p:sp>
        <p:nvSpPr>
          <p:cNvPr id="10" name="Text 6"/>
          <p:cNvSpPr/>
          <p:nvPr/>
        </p:nvSpPr>
        <p:spPr>
          <a:xfrm>
            <a:off x="1463000" y="2114973"/>
            <a:ext cx="6041946" cy="3395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200" kern="0" spc="-33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Crear una versión funcional o Producto Mínimo Viable (PMV).</a:t>
            </a:r>
            <a:endParaRPr lang="en-US" sz="2200" dirty="0"/>
          </a:p>
        </p:txBody>
      </p:sp>
      <p:sp>
        <p:nvSpPr>
          <p:cNvPr id="11" name="Shape 7"/>
          <p:cNvSpPr/>
          <p:nvPr/>
        </p:nvSpPr>
        <p:spPr>
          <a:xfrm>
            <a:off x="7811651" y="3409599"/>
            <a:ext cx="22860" cy="742831"/>
          </a:xfrm>
          <a:prstGeom prst="roundRect">
            <a:avLst>
              <a:gd name="adj" fmla="val 390000"/>
            </a:avLst>
          </a:prstGeom>
          <a:solidFill>
            <a:srgbClr val="D6BADD"/>
          </a:solidFill>
          <a:ln/>
        </p:spPr>
      </p:sp>
      <p:sp>
        <p:nvSpPr>
          <p:cNvPr id="12" name="Shape 8"/>
          <p:cNvSpPr/>
          <p:nvPr/>
        </p:nvSpPr>
        <p:spPr>
          <a:xfrm>
            <a:off x="7584361" y="3170878"/>
            <a:ext cx="477560" cy="477560"/>
          </a:xfrm>
          <a:prstGeom prst="roundRect">
            <a:avLst>
              <a:gd name="adj" fmla="val 18669"/>
            </a:avLst>
          </a:prstGeom>
          <a:solidFill>
            <a:srgbClr val="F0D4F7"/>
          </a:solidFill>
          <a:ln w="7620">
            <a:solidFill>
              <a:srgbClr val="D6BADD"/>
            </a:solidFill>
            <a:prstDash val="solid"/>
          </a:ln>
        </p:spPr>
      </p:sp>
      <p:sp>
        <p:nvSpPr>
          <p:cNvPr id="13" name="Text 9"/>
          <p:cNvSpPr/>
          <p:nvPr/>
        </p:nvSpPr>
        <p:spPr>
          <a:xfrm>
            <a:off x="7748190" y="3229458"/>
            <a:ext cx="149781" cy="2996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2350" kern="0" spc="-47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2</a:t>
            </a:r>
            <a:endParaRPr lang="en-US" sz="2350" dirty="0"/>
          </a:p>
        </p:txBody>
      </p:sp>
      <p:sp>
        <p:nvSpPr>
          <p:cNvPr id="14" name="Text 10"/>
          <p:cNvSpPr/>
          <p:nvPr/>
        </p:nvSpPr>
        <p:spPr>
          <a:xfrm>
            <a:off x="6574592" y="4116415"/>
            <a:ext cx="2497217" cy="3120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00" kern="0" spc="-39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Proceso</a:t>
            </a:r>
            <a:endParaRPr lang="en-US" sz="2400" dirty="0"/>
          </a:p>
        </p:txBody>
      </p:sp>
      <p:sp>
        <p:nvSpPr>
          <p:cNvPr id="15" name="Text 11"/>
          <p:cNvSpPr/>
          <p:nvPr/>
        </p:nvSpPr>
        <p:spPr>
          <a:xfrm>
            <a:off x="4802227" y="4555755"/>
            <a:ext cx="6041946" cy="3395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200" kern="0" spc="-33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Colaboración con actores locales, retroalimentación continua.</a:t>
            </a:r>
            <a:endParaRPr lang="en-US" sz="2200" dirty="0"/>
          </a:p>
        </p:txBody>
      </p:sp>
      <p:sp>
        <p:nvSpPr>
          <p:cNvPr id="16" name="Shape 12"/>
          <p:cNvSpPr/>
          <p:nvPr/>
        </p:nvSpPr>
        <p:spPr>
          <a:xfrm>
            <a:off x="11150878" y="2666887"/>
            <a:ext cx="22860" cy="742831"/>
          </a:xfrm>
          <a:prstGeom prst="roundRect">
            <a:avLst>
              <a:gd name="adj" fmla="val 390000"/>
            </a:avLst>
          </a:prstGeom>
          <a:solidFill>
            <a:srgbClr val="D6BADD"/>
          </a:solidFill>
          <a:ln/>
        </p:spPr>
      </p:sp>
      <p:sp>
        <p:nvSpPr>
          <p:cNvPr id="17" name="Shape 13"/>
          <p:cNvSpPr/>
          <p:nvPr/>
        </p:nvSpPr>
        <p:spPr>
          <a:xfrm>
            <a:off x="10923588" y="3170878"/>
            <a:ext cx="477560" cy="477560"/>
          </a:xfrm>
          <a:prstGeom prst="roundRect">
            <a:avLst>
              <a:gd name="adj" fmla="val 18669"/>
            </a:avLst>
          </a:prstGeom>
          <a:solidFill>
            <a:srgbClr val="F0D4F7"/>
          </a:solidFill>
          <a:ln w="7620">
            <a:solidFill>
              <a:srgbClr val="D6BADD"/>
            </a:solidFill>
            <a:prstDash val="solid"/>
          </a:ln>
        </p:spPr>
      </p:sp>
      <p:sp>
        <p:nvSpPr>
          <p:cNvPr id="18" name="Text 14"/>
          <p:cNvSpPr/>
          <p:nvPr/>
        </p:nvSpPr>
        <p:spPr>
          <a:xfrm>
            <a:off x="11022926" y="3271278"/>
            <a:ext cx="149781" cy="2996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2350" kern="0" spc="-47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3</a:t>
            </a:r>
            <a:endParaRPr lang="en-US" sz="2350" dirty="0"/>
          </a:p>
        </p:txBody>
      </p:sp>
      <p:sp>
        <p:nvSpPr>
          <p:cNvPr id="19" name="Text 15"/>
          <p:cNvSpPr/>
          <p:nvPr/>
        </p:nvSpPr>
        <p:spPr>
          <a:xfrm>
            <a:off x="9913818" y="1675632"/>
            <a:ext cx="2497217" cy="3120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00" kern="0" spc="-39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Definir recursos</a:t>
            </a:r>
            <a:endParaRPr lang="en-US" sz="2400" dirty="0"/>
          </a:p>
        </p:txBody>
      </p:sp>
      <p:sp>
        <p:nvSpPr>
          <p:cNvPr id="20" name="Text 16"/>
          <p:cNvSpPr/>
          <p:nvPr/>
        </p:nvSpPr>
        <p:spPr>
          <a:xfrm>
            <a:off x="8141454" y="2114973"/>
            <a:ext cx="6041946" cy="3395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200" kern="0" spc="-33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Definir recursos y probar el prototipo inicial.</a:t>
            </a:r>
            <a:endParaRPr lang="en-US" sz="2200" dirty="0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A19100B6-97BB-21E9-3D89-4E2EC143D2D8}"/>
              </a:ext>
            </a:extLst>
          </p:cNvPr>
          <p:cNvSpPr txBox="1"/>
          <p:nvPr/>
        </p:nvSpPr>
        <p:spPr>
          <a:xfrm>
            <a:off x="10287000" y="71705"/>
            <a:ext cx="4343400" cy="646331"/>
          </a:xfrm>
          <a:prstGeom prst="rect">
            <a:avLst/>
          </a:prstGeom>
          <a:solidFill>
            <a:srgbClr val="00FFCC"/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SEMINARIO INTERNACIONAL PERMANENTE EXPERIENCIAS INTERDISCIPLINARIAS</a:t>
            </a:r>
          </a:p>
        </p:txBody>
      </p:sp>
      <p:pic>
        <p:nvPicPr>
          <p:cNvPr id="22" name="Picture 4" descr="Imagen Institucional">
            <a:extLst>
              <a:ext uri="{FF2B5EF4-FFF2-40B4-BE49-F238E27FC236}">
                <a16:creationId xmlns:a16="http://schemas.microsoft.com/office/drawing/2014/main" id="{E69F437C-7ACE-8B80-6C29-A785F79222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2867" y="794534"/>
            <a:ext cx="1519044" cy="1265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Universidad Autónoma de Sinaloa (UAS) : Universidades México ...">
            <a:extLst>
              <a:ext uri="{FF2B5EF4-FFF2-40B4-BE49-F238E27FC236}">
                <a16:creationId xmlns:a16="http://schemas.microsoft.com/office/drawing/2014/main" id="{DE2D2AA7-05D4-A612-583A-CC177AA0F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6" y="-21992"/>
            <a:ext cx="1578738" cy="148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950EC639-5C93-D41D-9427-85EEEEA371C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4207" t="19539" r="34052" b="25057"/>
          <a:stretch/>
        </p:blipFill>
        <p:spPr bwMode="auto">
          <a:xfrm>
            <a:off x="12869333" y="6587067"/>
            <a:ext cx="1761067" cy="16425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7" name="Rectángulo 26"/>
          <p:cNvSpPr/>
          <p:nvPr/>
        </p:nvSpPr>
        <p:spPr>
          <a:xfrm>
            <a:off x="837724" y="5660712"/>
            <a:ext cx="11816392" cy="230341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 rotWithShape="1">
          <a:blip r:embed="rId6"/>
          <a:srcRect b="27894"/>
          <a:stretch/>
        </p:blipFill>
        <p:spPr>
          <a:xfrm>
            <a:off x="954247" y="5873960"/>
            <a:ext cx="11411968" cy="1846420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4627" y="2883929"/>
            <a:ext cx="1829055" cy="990738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29053" y="4087549"/>
            <a:ext cx="1657350" cy="1409700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298481" y="4097506"/>
            <a:ext cx="1868137" cy="210940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204" y="1699075"/>
            <a:ext cx="4887992" cy="4887992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6443388" y="1430695"/>
            <a:ext cx="5632490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kern="0" spc="-89" dirty="0">
                <a:solidFill>
                  <a:srgbClr val="000000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Paso 4: Pruebas Piloto</a:t>
            </a:r>
            <a:endParaRPr lang="en-US" sz="4400" dirty="0"/>
          </a:p>
        </p:txBody>
      </p:sp>
      <p:sp>
        <p:nvSpPr>
          <p:cNvPr id="5" name="Shape 1"/>
          <p:cNvSpPr/>
          <p:nvPr/>
        </p:nvSpPr>
        <p:spPr>
          <a:xfrm>
            <a:off x="6324124" y="2962632"/>
            <a:ext cx="3614618" cy="1755458"/>
          </a:xfrm>
          <a:prstGeom prst="roundRect">
            <a:avLst>
              <a:gd name="adj" fmla="val 5727"/>
            </a:avLst>
          </a:prstGeom>
          <a:solidFill>
            <a:srgbClr val="F0D4F7"/>
          </a:solidFill>
          <a:ln w="7620">
            <a:solidFill>
              <a:srgbClr val="D6BADD"/>
            </a:solidFill>
            <a:prstDash val="solid"/>
          </a:ln>
        </p:spPr>
      </p:sp>
      <p:sp>
        <p:nvSpPr>
          <p:cNvPr id="6" name="Text 2"/>
          <p:cNvSpPr/>
          <p:nvPr/>
        </p:nvSpPr>
        <p:spPr>
          <a:xfrm>
            <a:off x="6571059" y="3209568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40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Objetivo</a:t>
            </a:r>
            <a:endParaRPr lang="en-US" sz="2400" dirty="0"/>
          </a:p>
        </p:txBody>
      </p:sp>
      <p:sp>
        <p:nvSpPr>
          <p:cNvPr id="7" name="Text 3"/>
          <p:cNvSpPr/>
          <p:nvPr/>
        </p:nvSpPr>
        <p:spPr>
          <a:xfrm>
            <a:off x="6571059" y="3705106"/>
            <a:ext cx="3120747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40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Probar el prototipo en condiciones reales.</a:t>
            </a:r>
            <a:endParaRPr lang="en-US" sz="2400" dirty="0"/>
          </a:p>
        </p:txBody>
      </p:sp>
      <p:sp>
        <p:nvSpPr>
          <p:cNvPr id="8" name="Shape 4"/>
          <p:cNvSpPr/>
          <p:nvPr/>
        </p:nvSpPr>
        <p:spPr>
          <a:xfrm>
            <a:off x="10178058" y="2962632"/>
            <a:ext cx="3614618" cy="1755458"/>
          </a:xfrm>
          <a:prstGeom prst="roundRect">
            <a:avLst>
              <a:gd name="adj" fmla="val 5727"/>
            </a:avLst>
          </a:prstGeom>
          <a:solidFill>
            <a:srgbClr val="F0D4F7"/>
          </a:solidFill>
          <a:ln w="7620">
            <a:solidFill>
              <a:srgbClr val="D6BADD"/>
            </a:solidFill>
            <a:prstDash val="solid"/>
          </a:ln>
        </p:spPr>
      </p:sp>
      <p:sp>
        <p:nvSpPr>
          <p:cNvPr id="9" name="Text 5"/>
          <p:cNvSpPr/>
          <p:nvPr/>
        </p:nvSpPr>
        <p:spPr>
          <a:xfrm>
            <a:off x="10424993" y="3209568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40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Implementación</a:t>
            </a:r>
            <a:endParaRPr lang="en-US" sz="2400" dirty="0"/>
          </a:p>
        </p:txBody>
      </p:sp>
      <p:sp>
        <p:nvSpPr>
          <p:cNvPr id="10" name="Text 6"/>
          <p:cNvSpPr/>
          <p:nvPr/>
        </p:nvSpPr>
        <p:spPr>
          <a:xfrm>
            <a:off x="10424993" y="3705106"/>
            <a:ext cx="3120747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40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Implementación con un grupo reducido.</a:t>
            </a:r>
            <a:endParaRPr lang="en-US" sz="2400" dirty="0"/>
          </a:p>
        </p:txBody>
      </p:sp>
      <p:sp>
        <p:nvSpPr>
          <p:cNvPr id="11" name="Shape 7"/>
          <p:cNvSpPr/>
          <p:nvPr/>
        </p:nvSpPr>
        <p:spPr>
          <a:xfrm>
            <a:off x="6324124" y="4957405"/>
            <a:ext cx="7468553" cy="1372433"/>
          </a:xfrm>
          <a:prstGeom prst="roundRect">
            <a:avLst>
              <a:gd name="adj" fmla="val 7326"/>
            </a:avLst>
          </a:prstGeom>
          <a:solidFill>
            <a:srgbClr val="F0D4F7"/>
          </a:solidFill>
          <a:ln w="7620">
            <a:solidFill>
              <a:srgbClr val="D6BADD"/>
            </a:solidFill>
            <a:prstDash val="solid"/>
          </a:ln>
        </p:spPr>
      </p:sp>
      <p:sp>
        <p:nvSpPr>
          <p:cNvPr id="12" name="Text 8"/>
          <p:cNvSpPr/>
          <p:nvPr/>
        </p:nvSpPr>
        <p:spPr>
          <a:xfrm>
            <a:off x="6571059" y="5204341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40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Retroalimentación</a:t>
            </a:r>
            <a:endParaRPr lang="en-US" sz="2400" dirty="0"/>
          </a:p>
        </p:txBody>
      </p:sp>
      <p:sp>
        <p:nvSpPr>
          <p:cNvPr id="13" name="Text 9"/>
          <p:cNvSpPr/>
          <p:nvPr/>
        </p:nvSpPr>
        <p:spPr>
          <a:xfrm>
            <a:off x="6571059" y="5699879"/>
            <a:ext cx="6974681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40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Recopilar retroalimentación de la comunidad.</a:t>
            </a:r>
            <a:endParaRPr lang="en-US" sz="2400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19100B6-97BB-21E9-3D89-4E2EC143D2D8}"/>
              </a:ext>
            </a:extLst>
          </p:cNvPr>
          <p:cNvSpPr txBox="1"/>
          <p:nvPr/>
        </p:nvSpPr>
        <p:spPr>
          <a:xfrm>
            <a:off x="10287000" y="71705"/>
            <a:ext cx="4343400" cy="646331"/>
          </a:xfrm>
          <a:prstGeom prst="rect">
            <a:avLst/>
          </a:prstGeom>
          <a:solidFill>
            <a:srgbClr val="00FFCC"/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SEMINARIO INTERNACIONAL PERMANENTE EXPERIENCIAS INTERDISCIPLINARIAS</a:t>
            </a:r>
          </a:p>
        </p:txBody>
      </p:sp>
      <p:pic>
        <p:nvPicPr>
          <p:cNvPr id="15" name="Picture 4" descr="Imagen Institucional">
            <a:extLst>
              <a:ext uri="{FF2B5EF4-FFF2-40B4-BE49-F238E27FC236}">
                <a16:creationId xmlns:a16="http://schemas.microsoft.com/office/drawing/2014/main" id="{E69F437C-7ACE-8B80-6C29-A785F79222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2867" y="794534"/>
            <a:ext cx="1519044" cy="1265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Universidad Autónoma de Sinaloa (UAS) : Universidades México ...">
            <a:extLst>
              <a:ext uri="{FF2B5EF4-FFF2-40B4-BE49-F238E27FC236}">
                <a16:creationId xmlns:a16="http://schemas.microsoft.com/office/drawing/2014/main" id="{DE2D2AA7-05D4-A612-583A-CC177AA0F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" y="-52913"/>
            <a:ext cx="1578738" cy="148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950EC639-5C93-D41D-9427-85EEEEA371C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4207" t="19539" r="34052" b="25057"/>
          <a:stretch/>
        </p:blipFill>
        <p:spPr bwMode="auto">
          <a:xfrm>
            <a:off x="12869333" y="6587067"/>
            <a:ext cx="1761067" cy="16425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8"/>
          <a:srcRect t="-1" r="3944" b="37331"/>
          <a:stretch/>
        </p:blipFill>
        <p:spPr>
          <a:xfrm>
            <a:off x="279390" y="1787034"/>
            <a:ext cx="4906361" cy="655883"/>
          </a:xfrm>
          <a:prstGeom prst="rect">
            <a:avLst/>
          </a:prstGeom>
        </p:spPr>
      </p:pic>
      <p:sp>
        <p:nvSpPr>
          <p:cNvPr id="20" name="Rectángulo 19"/>
          <p:cNvSpPr/>
          <p:nvPr/>
        </p:nvSpPr>
        <p:spPr>
          <a:xfrm>
            <a:off x="105906" y="1663677"/>
            <a:ext cx="5187196" cy="104565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9"/>
          <a:srcRect l="13729"/>
          <a:stretch/>
        </p:blipFill>
        <p:spPr>
          <a:xfrm>
            <a:off x="193298" y="2870424"/>
            <a:ext cx="2695271" cy="1466850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5906" y="4957405"/>
            <a:ext cx="2695271" cy="2855998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61245" y="21144"/>
            <a:ext cx="1865160" cy="1856870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92757" y="5476779"/>
            <a:ext cx="2075534" cy="2345353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635721" y="3029522"/>
            <a:ext cx="2892802" cy="2686976"/>
          </a:xfrm>
          <a:prstGeom prst="rect">
            <a:avLst/>
          </a:prstGeom>
          <a:solidFill>
            <a:srgbClr val="7030A0"/>
          </a:solidFill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549</Words>
  <Application>Microsoft Office PowerPoint</Application>
  <PresentationFormat>Personalizado</PresentationFormat>
  <Paragraphs>121</Paragraphs>
  <Slides>12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8" baseType="lpstr">
      <vt:lpstr>Arial</vt:lpstr>
      <vt:lpstr>Calibri</vt:lpstr>
      <vt:lpstr>Source Sans Pro</vt:lpstr>
      <vt:lpstr>Source Sans Pro Bold</vt:lpstr>
      <vt:lpstr>Source Serif Pro Semi Bold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52687</cp:lastModifiedBy>
  <cp:revision>15</cp:revision>
  <dcterms:created xsi:type="dcterms:W3CDTF">2024-10-18T02:24:52Z</dcterms:created>
  <dcterms:modified xsi:type="dcterms:W3CDTF">2024-10-18T13:13:49Z</dcterms:modified>
</cp:coreProperties>
</file>